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3" r:id="rId2"/>
    <p:sldId id="264" r:id="rId3"/>
    <p:sldId id="265" r:id="rId4"/>
    <p:sldId id="266" r:id="rId5"/>
  </p:sldIdLst>
  <p:sldSz cx="10058400" cy="77724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崎 道幸" initials="松崎" lastIdx="1" clrIdx="0">
    <p:extLst>
      <p:ext uri="{19B8F6BF-5375-455C-9EA6-DF929625EA0E}">
        <p15:presenceInfo xmlns:p15="http://schemas.microsoft.com/office/powerpoint/2012/main" userId="643de9471b4a59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4F5"/>
    <a:srgbClr val="FF6600"/>
    <a:srgbClr val="B6E4DB"/>
    <a:srgbClr val="99CCFF"/>
    <a:srgbClr val="CC0099"/>
    <a:srgbClr val="00CC99"/>
    <a:srgbClr val="D6ECEE"/>
    <a:srgbClr val="77C5CF"/>
    <a:srgbClr val="7ECCBB"/>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34" autoAdjust="0"/>
  </p:normalViewPr>
  <p:slideViewPr>
    <p:cSldViewPr>
      <p:cViewPr varScale="1">
        <p:scale>
          <a:sx n="59" d="100"/>
          <a:sy n="59" d="100"/>
        </p:scale>
        <p:origin x="1332" y="64"/>
      </p:cViewPr>
      <p:guideLst/>
    </p:cSldViewPr>
  </p:slideViewPr>
  <p:notesTextViewPr>
    <p:cViewPr>
      <p:scale>
        <a:sx n="1" d="1"/>
        <a:sy n="1" d="1"/>
      </p:scale>
      <p:origin x="0" y="0"/>
    </p:cViewPr>
  </p:notesTextViewPr>
  <p:sorterViewPr>
    <p:cViewPr>
      <p:scale>
        <a:sx n="100" d="100"/>
        <a:sy n="100" d="100"/>
      </p:scale>
      <p:origin x="0" y="-1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9DBF72-34DE-481C-9E78-F1D3952CB92C}" type="datetimeFigureOut">
              <a:rPr kumimoji="1" lang="ja-JP" altLang="en-US" smtClean="0"/>
              <a:t>2021/1/11</a:t>
            </a:fld>
            <a:endParaRPr kumimoji="1" lang="ja-JP" altLang="en-US"/>
          </a:p>
        </p:txBody>
      </p:sp>
      <p:sp>
        <p:nvSpPr>
          <p:cNvPr id="4" name="スライド イメージ プレースホルダー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D41A0-9FC8-429F-BC45-23C7544E7FA4}" type="slidenum">
              <a:rPr kumimoji="1" lang="ja-JP" altLang="en-US" smtClean="0"/>
              <a:t>‹#›</a:t>
            </a:fld>
            <a:endParaRPr kumimoji="1" lang="ja-JP" altLang="en-US"/>
          </a:p>
        </p:txBody>
      </p:sp>
    </p:spTree>
    <p:extLst>
      <p:ext uri="{BB962C8B-B14F-4D97-AF65-F5344CB8AC3E}">
        <p14:creationId xmlns:p14="http://schemas.microsoft.com/office/powerpoint/2010/main" val="5587973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1896A4-1CCF-426F-87B2-30872FB51F62}"/>
              </a:ext>
            </a:extLst>
          </p:cNvPr>
          <p:cNvSpPr>
            <a:spLocks noGrp="1"/>
          </p:cNvSpPr>
          <p:nvPr>
            <p:ph type="ctrTitle"/>
          </p:nvPr>
        </p:nvSpPr>
        <p:spPr>
          <a:xfrm>
            <a:off x="1257300" y="1271588"/>
            <a:ext cx="7543800" cy="2706687"/>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B1BC657-83C3-4B78-BDB9-4597A582FACE}"/>
              </a:ext>
            </a:extLst>
          </p:cNvPr>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E958976A-3196-41FD-B60E-0BFB3C6DAD2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50CA5996-21C1-46B4-847E-C7DA1CD57B6C}"/>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4AA74594-8E4E-4D43-BEA9-9420336FACAB}"/>
              </a:ext>
            </a:extLst>
          </p:cNvPr>
          <p:cNvSpPr>
            <a:spLocks noGrp="1"/>
          </p:cNvSpPr>
          <p:nvPr>
            <p:ph type="sldNum" sz="quarter" idx="12"/>
          </p:nvPr>
        </p:nvSpPr>
        <p:spPr/>
        <p:txBody>
          <a:bodyPr/>
          <a:lstStyle>
            <a:lvl1pPr>
              <a:defRPr/>
            </a:lvl1pPr>
          </a:lstStyle>
          <a:p>
            <a:fld id="{8B8FAEC2-F7EF-4C0B-8410-8BCC851C5364}" type="slidenum">
              <a:rPr lang="en-US" altLang="ja-JP"/>
              <a:pPr/>
              <a:t>‹#›</a:t>
            </a:fld>
            <a:endParaRPr lang="en-US" altLang="ja-JP"/>
          </a:p>
        </p:txBody>
      </p:sp>
    </p:spTree>
    <p:extLst>
      <p:ext uri="{BB962C8B-B14F-4D97-AF65-F5344CB8AC3E}">
        <p14:creationId xmlns:p14="http://schemas.microsoft.com/office/powerpoint/2010/main" val="337054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EC987-CA1E-417F-8D21-0588195B6579}"/>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C13000-553C-498C-BE3C-C1A0DFA5896C}"/>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14F8F64-6F48-4495-8127-AB65F6D021B1}"/>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26EE2F65-8297-42AB-9509-EFC683E5884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66F30878-0580-42F9-973C-01DA9879576A}"/>
              </a:ext>
            </a:extLst>
          </p:cNvPr>
          <p:cNvSpPr>
            <a:spLocks noGrp="1"/>
          </p:cNvSpPr>
          <p:nvPr>
            <p:ph type="sldNum" sz="quarter" idx="12"/>
          </p:nvPr>
        </p:nvSpPr>
        <p:spPr/>
        <p:txBody>
          <a:bodyPr/>
          <a:lstStyle>
            <a:lvl1pPr>
              <a:defRPr/>
            </a:lvl1pPr>
          </a:lstStyle>
          <a:p>
            <a:fld id="{954B8835-705E-4870-989B-A576EEC97FC0}" type="slidenum">
              <a:rPr lang="en-US" altLang="ja-JP"/>
              <a:pPr/>
              <a:t>‹#›</a:t>
            </a:fld>
            <a:endParaRPr lang="en-US" altLang="ja-JP"/>
          </a:p>
        </p:txBody>
      </p:sp>
    </p:spTree>
    <p:extLst>
      <p:ext uri="{BB962C8B-B14F-4D97-AF65-F5344CB8AC3E}">
        <p14:creationId xmlns:p14="http://schemas.microsoft.com/office/powerpoint/2010/main" val="7462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DEE03CD-05C3-46A3-8D86-4BDA5A525FF1}"/>
              </a:ext>
            </a:extLst>
          </p:cNvPr>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6572492-18E2-4267-BF53-1AB16A5E17B7}"/>
              </a:ext>
            </a:extLst>
          </p:cNvPr>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1090DCD-9C2C-4623-8B2A-E2EE3E0D47C7}"/>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FA1DC810-DFEB-49ED-A77B-D64AD5F4E851}"/>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8F008BE8-67CD-4CD0-BCCF-6DD444DCF605}"/>
              </a:ext>
            </a:extLst>
          </p:cNvPr>
          <p:cNvSpPr>
            <a:spLocks noGrp="1"/>
          </p:cNvSpPr>
          <p:nvPr>
            <p:ph type="sldNum" sz="quarter" idx="12"/>
          </p:nvPr>
        </p:nvSpPr>
        <p:spPr/>
        <p:txBody>
          <a:bodyPr/>
          <a:lstStyle>
            <a:lvl1pPr>
              <a:defRPr/>
            </a:lvl1pPr>
          </a:lstStyle>
          <a:p>
            <a:fld id="{65140C27-A073-4356-89B7-0B9DA5F4CE03}" type="slidenum">
              <a:rPr lang="en-US" altLang="ja-JP"/>
              <a:pPr/>
              <a:t>‹#›</a:t>
            </a:fld>
            <a:endParaRPr lang="en-US" altLang="ja-JP"/>
          </a:p>
        </p:txBody>
      </p:sp>
    </p:spTree>
    <p:extLst>
      <p:ext uri="{BB962C8B-B14F-4D97-AF65-F5344CB8AC3E}">
        <p14:creationId xmlns:p14="http://schemas.microsoft.com/office/powerpoint/2010/main" val="320809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825747-6EFE-44D4-B4C0-82C608FA75F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2B7B93CE-59CF-400D-8802-CBEFAE74E6A7}"/>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92C76F2-01A5-41DD-B114-B53086F04E5B}"/>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24FE90F-30FB-4150-A490-35D30B2D0C8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FCB70B05-E216-44B5-BB7F-DC90E5118F10}"/>
              </a:ext>
            </a:extLst>
          </p:cNvPr>
          <p:cNvSpPr>
            <a:spLocks noGrp="1"/>
          </p:cNvSpPr>
          <p:nvPr>
            <p:ph type="sldNum" sz="quarter" idx="12"/>
          </p:nvPr>
        </p:nvSpPr>
        <p:spPr/>
        <p:txBody>
          <a:bodyPr/>
          <a:lstStyle>
            <a:lvl1pPr>
              <a:defRPr/>
            </a:lvl1pPr>
          </a:lstStyle>
          <a:p>
            <a:fld id="{B616BA52-8251-486C-BC6A-E3867230115E}" type="slidenum">
              <a:rPr lang="en-US" altLang="ja-JP"/>
              <a:pPr/>
              <a:t>‹#›</a:t>
            </a:fld>
            <a:endParaRPr lang="en-US" altLang="ja-JP"/>
          </a:p>
        </p:txBody>
      </p:sp>
    </p:spTree>
    <p:extLst>
      <p:ext uri="{BB962C8B-B14F-4D97-AF65-F5344CB8AC3E}">
        <p14:creationId xmlns:p14="http://schemas.microsoft.com/office/powerpoint/2010/main" val="154369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A7C9B-403D-4C8D-8717-0512E5852099}"/>
              </a:ext>
            </a:extLst>
          </p:cNvPr>
          <p:cNvSpPr>
            <a:spLocks noGrp="1"/>
          </p:cNvSpPr>
          <p:nvPr>
            <p:ph type="title"/>
          </p:nvPr>
        </p:nvSpPr>
        <p:spPr>
          <a:xfrm>
            <a:off x="685800" y="1938338"/>
            <a:ext cx="8675688" cy="3232150"/>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F93AF674-0315-4C7C-9882-95651EEFBDBE}"/>
              </a:ext>
            </a:extLst>
          </p:cNvPr>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9B85CF2B-BC9B-45FC-8EDE-0AB0A014BCB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1A6CE59F-755C-49D9-909E-A8F225BC22B8}"/>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724A39D-2BC8-4927-8523-31DFB568229A}"/>
              </a:ext>
            </a:extLst>
          </p:cNvPr>
          <p:cNvSpPr>
            <a:spLocks noGrp="1"/>
          </p:cNvSpPr>
          <p:nvPr>
            <p:ph type="sldNum" sz="quarter" idx="12"/>
          </p:nvPr>
        </p:nvSpPr>
        <p:spPr/>
        <p:txBody>
          <a:bodyPr/>
          <a:lstStyle>
            <a:lvl1pPr>
              <a:defRPr/>
            </a:lvl1pPr>
          </a:lstStyle>
          <a:p>
            <a:fld id="{04C46ADE-42DC-4FFA-A372-98BCF5E41139}" type="slidenum">
              <a:rPr lang="en-US" altLang="ja-JP"/>
              <a:pPr/>
              <a:t>‹#›</a:t>
            </a:fld>
            <a:endParaRPr lang="en-US" altLang="ja-JP"/>
          </a:p>
        </p:txBody>
      </p:sp>
    </p:spTree>
    <p:extLst>
      <p:ext uri="{BB962C8B-B14F-4D97-AF65-F5344CB8AC3E}">
        <p14:creationId xmlns:p14="http://schemas.microsoft.com/office/powerpoint/2010/main" val="250863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64DF86-F1D6-441B-BF83-F9BDE174BA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1C0E435-EDD5-4B8D-A176-126EE4C0E5BC}"/>
              </a:ext>
            </a:extLst>
          </p:cNvPr>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5B8A4E92-9871-40D4-B3A4-AC138B2A114B}"/>
              </a:ext>
            </a:extLst>
          </p:cNvPr>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887F67BD-1CDD-4481-95EF-A39C6A297A6C}"/>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B0DC92F3-D000-44A6-9881-C0730929700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5311AE75-FE70-475B-874D-3B49206D2001}"/>
              </a:ext>
            </a:extLst>
          </p:cNvPr>
          <p:cNvSpPr>
            <a:spLocks noGrp="1"/>
          </p:cNvSpPr>
          <p:nvPr>
            <p:ph type="sldNum" sz="quarter" idx="12"/>
          </p:nvPr>
        </p:nvSpPr>
        <p:spPr/>
        <p:txBody>
          <a:bodyPr/>
          <a:lstStyle>
            <a:lvl1pPr>
              <a:defRPr/>
            </a:lvl1pPr>
          </a:lstStyle>
          <a:p>
            <a:fld id="{B200785D-CAE3-4A72-B6B6-FDBD4C8D8287}" type="slidenum">
              <a:rPr lang="en-US" altLang="ja-JP"/>
              <a:pPr/>
              <a:t>‹#›</a:t>
            </a:fld>
            <a:endParaRPr lang="en-US" altLang="ja-JP"/>
          </a:p>
        </p:txBody>
      </p:sp>
    </p:spTree>
    <p:extLst>
      <p:ext uri="{BB962C8B-B14F-4D97-AF65-F5344CB8AC3E}">
        <p14:creationId xmlns:p14="http://schemas.microsoft.com/office/powerpoint/2010/main" val="860257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1E7C0-B401-4567-9E4C-89560B0E1C85}"/>
              </a:ext>
            </a:extLst>
          </p:cNvPr>
          <p:cNvSpPr>
            <a:spLocks noGrp="1"/>
          </p:cNvSpPr>
          <p:nvPr>
            <p:ph type="title"/>
          </p:nvPr>
        </p:nvSpPr>
        <p:spPr>
          <a:xfrm>
            <a:off x="692150" y="414338"/>
            <a:ext cx="8675688" cy="1501775"/>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E4758A53-475E-4AC7-845F-2C2FF2AA1AF8}"/>
              </a:ext>
            </a:extLst>
          </p:cNvPr>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0471379-DB7D-4560-AE1C-4D2B8E319B18}"/>
              </a:ext>
            </a:extLst>
          </p:cNvPr>
          <p:cNvSpPr>
            <a:spLocks noGrp="1"/>
          </p:cNvSpPr>
          <p:nvPr>
            <p:ph sz="half" idx="2"/>
          </p:nvPr>
        </p:nvSpPr>
        <p:spPr>
          <a:xfrm>
            <a:off x="692150" y="2838450"/>
            <a:ext cx="4256088" cy="41767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568F01DC-72FB-4421-A70A-C81BA20E53B0}"/>
              </a:ext>
            </a:extLst>
          </p:cNvPr>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12E3DA76-6248-49C7-B178-89970C963D4B}"/>
              </a:ext>
            </a:extLst>
          </p:cNvPr>
          <p:cNvSpPr>
            <a:spLocks noGrp="1"/>
          </p:cNvSpPr>
          <p:nvPr>
            <p:ph sz="quarter" idx="4"/>
          </p:nvPr>
        </p:nvSpPr>
        <p:spPr>
          <a:xfrm>
            <a:off x="5092700" y="2838450"/>
            <a:ext cx="4275138" cy="41767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3DC0387D-7E75-4FEF-9CF7-BDC2576AC707}"/>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4C5A7B9F-5F93-42ED-B85D-C32374F899B7}"/>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C0B7B830-B45E-4B08-AE7C-5696E61D04B2}"/>
              </a:ext>
            </a:extLst>
          </p:cNvPr>
          <p:cNvSpPr>
            <a:spLocks noGrp="1"/>
          </p:cNvSpPr>
          <p:nvPr>
            <p:ph type="sldNum" sz="quarter" idx="12"/>
          </p:nvPr>
        </p:nvSpPr>
        <p:spPr/>
        <p:txBody>
          <a:bodyPr/>
          <a:lstStyle>
            <a:lvl1pPr>
              <a:defRPr/>
            </a:lvl1pPr>
          </a:lstStyle>
          <a:p>
            <a:fld id="{EC1AE53E-F1E4-4811-A890-2F1A2C949275}" type="slidenum">
              <a:rPr lang="en-US" altLang="ja-JP"/>
              <a:pPr/>
              <a:t>‹#›</a:t>
            </a:fld>
            <a:endParaRPr lang="en-US" altLang="ja-JP"/>
          </a:p>
        </p:txBody>
      </p:sp>
    </p:spTree>
    <p:extLst>
      <p:ext uri="{BB962C8B-B14F-4D97-AF65-F5344CB8AC3E}">
        <p14:creationId xmlns:p14="http://schemas.microsoft.com/office/powerpoint/2010/main" val="71065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C748D7-337B-471D-AA28-32B66AD7946C}"/>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61CE2432-E346-49CE-BD69-716FAC93EFE2}"/>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67BE03EE-031A-49E2-9E77-98C9C88C2A39}"/>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98996E5E-1005-47AF-8532-EDF133C239D8}"/>
              </a:ext>
            </a:extLst>
          </p:cNvPr>
          <p:cNvSpPr>
            <a:spLocks noGrp="1"/>
          </p:cNvSpPr>
          <p:nvPr>
            <p:ph type="sldNum" sz="quarter" idx="12"/>
          </p:nvPr>
        </p:nvSpPr>
        <p:spPr/>
        <p:txBody>
          <a:bodyPr/>
          <a:lstStyle>
            <a:lvl1pPr>
              <a:defRPr/>
            </a:lvl1pPr>
          </a:lstStyle>
          <a:p>
            <a:fld id="{BFD7004B-BD87-428A-9A72-852C0BCC3811}" type="slidenum">
              <a:rPr lang="en-US" altLang="ja-JP"/>
              <a:pPr/>
              <a:t>‹#›</a:t>
            </a:fld>
            <a:endParaRPr lang="en-US" altLang="ja-JP"/>
          </a:p>
        </p:txBody>
      </p:sp>
    </p:spTree>
    <p:extLst>
      <p:ext uri="{BB962C8B-B14F-4D97-AF65-F5344CB8AC3E}">
        <p14:creationId xmlns:p14="http://schemas.microsoft.com/office/powerpoint/2010/main" val="94229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296626-C1B7-4BFD-8627-B36E9149C52A}"/>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701BE502-30D4-439F-8E0E-E745D3DCFAF5}"/>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6A0E213B-E677-4354-AEA4-AC13017569D3}"/>
              </a:ext>
            </a:extLst>
          </p:cNvPr>
          <p:cNvSpPr>
            <a:spLocks noGrp="1"/>
          </p:cNvSpPr>
          <p:nvPr>
            <p:ph type="sldNum" sz="quarter" idx="12"/>
          </p:nvPr>
        </p:nvSpPr>
        <p:spPr/>
        <p:txBody>
          <a:bodyPr/>
          <a:lstStyle>
            <a:lvl1pPr>
              <a:defRPr/>
            </a:lvl1pPr>
          </a:lstStyle>
          <a:p>
            <a:fld id="{32850CF2-BBF2-4A3E-B772-5EF3CF372A2E}" type="slidenum">
              <a:rPr lang="en-US" altLang="ja-JP"/>
              <a:pPr/>
              <a:t>‹#›</a:t>
            </a:fld>
            <a:endParaRPr lang="en-US" altLang="ja-JP"/>
          </a:p>
        </p:txBody>
      </p:sp>
    </p:spTree>
    <p:extLst>
      <p:ext uri="{BB962C8B-B14F-4D97-AF65-F5344CB8AC3E}">
        <p14:creationId xmlns:p14="http://schemas.microsoft.com/office/powerpoint/2010/main" val="133880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998C0D-E0D6-47AA-8DDF-B3BF6232C311}"/>
              </a:ext>
            </a:extLst>
          </p:cNvPr>
          <p:cNvSpPr>
            <a:spLocks noGrp="1"/>
          </p:cNvSpPr>
          <p:nvPr>
            <p:ph type="title"/>
          </p:nvPr>
        </p:nvSpPr>
        <p:spPr>
          <a:xfrm>
            <a:off x="692150" y="517525"/>
            <a:ext cx="3244850" cy="1814513"/>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DBC2170-334B-41A1-8029-5D73F3272802}"/>
              </a:ext>
            </a:extLst>
          </p:cNvPr>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7266137D-2238-4DCB-ABFA-32C5D65EEFE1}"/>
              </a:ext>
            </a:extLst>
          </p:cNvPr>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1E5A8E3C-9FB6-486E-85C3-D7D2C9444A0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E01DA9CC-74BB-44C5-92CA-4082F23D37EA}"/>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F82137C8-9893-4BF0-A13D-6B68832CCC05}"/>
              </a:ext>
            </a:extLst>
          </p:cNvPr>
          <p:cNvSpPr>
            <a:spLocks noGrp="1"/>
          </p:cNvSpPr>
          <p:nvPr>
            <p:ph type="sldNum" sz="quarter" idx="12"/>
          </p:nvPr>
        </p:nvSpPr>
        <p:spPr/>
        <p:txBody>
          <a:bodyPr/>
          <a:lstStyle>
            <a:lvl1pPr>
              <a:defRPr/>
            </a:lvl1pPr>
          </a:lstStyle>
          <a:p>
            <a:fld id="{469A8A91-3710-4883-AD85-350A788B8594}" type="slidenum">
              <a:rPr lang="en-US" altLang="ja-JP"/>
              <a:pPr/>
              <a:t>‹#›</a:t>
            </a:fld>
            <a:endParaRPr lang="en-US" altLang="ja-JP"/>
          </a:p>
        </p:txBody>
      </p:sp>
    </p:spTree>
    <p:extLst>
      <p:ext uri="{BB962C8B-B14F-4D97-AF65-F5344CB8AC3E}">
        <p14:creationId xmlns:p14="http://schemas.microsoft.com/office/powerpoint/2010/main" val="396298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AEA468-137C-40CE-A15F-162AEB022A4F}"/>
              </a:ext>
            </a:extLst>
          </p:cNvPr>
          <p:cNvSpPr>
            <a:spLocks noGrp="1"/>
          </p:cNvSpPr>
          <p:nvPr>
            <p:ph type="title"/>
          </p:nvPr>
        </p:nvSpPr>
        <p:spPr>
          <a:xfrm>
            <a:off x="692150" y="517525"/>
            <a:ext cx="3244850" cy="1814513"/>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42E57CF5-D6FA-44D7-A4F3-36D0C59DFBA7}"/>
              </a:ext>
            </a:extLst>
          </p:cNvPr>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765A2AA3-DF9C-4498-A846-43AE080D1FEC}"/>
              </a:ext>
            </a:extLst>
          </p:cNvPr>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49C92060-C687-4F25-8095-21E25764783B}"/>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93FA5581-1FF1-41D1-B18E-B51A6516EE93}"/>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DA1FDBC9-9C7E-4024-90DB-CC3CE83485FE}"/>
              </a:ext>
            </a:extLst>
          </p:cNvPr>
          <p:cNvSpPr>
            <a:spLocks noGrp="1"/>
          </p:cNvSpPr>
          <p:nvPr>
            <p:ph type="sldNum" sz="quarter" idx="12"/>
          </p:nvPr>
        </p:nvSpPr>
        <p:spPr/>
        <p:txBody>
          <a:bodyPr/>
          <a:lstStyle>
            <a:lvl1pPr>
              <a:defRPr/>
            </a:lvl1pPr>
          </a:lstStyle>
          <a:p>
            <a:fld id="{0DB6871E-27BE-4962-A763-7C82A17BEBF9}" type="slidenum">
              <a:rPr lang="en-US" altLang="ja-JP"/>
              <a:pPr/>
              <a:t>‹#›</a:t>
            </a:fld>
            <a:endParaRPr lang="en-US" altLang="ja-JP"/>
          </a:p>
        </p:txBody>
      </p:sp>
    </p:spTree>
    <p:extLst>
      <p:ext uri="{BB962C8B-B14F-4D97-AF65-F5344CB8AC3E}">
        <p14:creationId xmlns:p14="http://schemas.microsoft.com/office/powerpoint/2010/main" val="2570802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4787DCE-82B5-4035-84CA-7ED7BDBD98F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a:extLst>
              <a:ext uri="{FF2B5EF4-FFF2-40B4-BE49-F238E27FC236}">
                <a16:creationId xmlns:a16="http://schemas.microsoft.com/office/drawing/2014/main" id="{BE98E19A-4883-4F9C-9972-46CF2ACADDC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a:extLst>
              <a:ext uri="{FF2B5EF4-FFF2-40B4-BE49-F238E27FC236}">
                <a16:creationId xmlns:a16="http://schemas.microsoft.com/office/drawing/2014/main" id="{21C3DD16-90F8-4140-99C5-2BA3D75A076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ＭＳ Ｐゴシック" panose="020B0600070205080204" pitchFamily="50" charset="-128"/>
              </a:defRPr>
            </a:lvl1pPr>
          </a:lstStyle>
          <a:p>
            <a:endParaRPr lang="en-US" altLang="ja-JP"/>
          </a:p>
        </p:txBody>
      </p:sp>
      <p:sp>
        <p:nvSpPr>
          <p:cNvPr id="1029" name="Rectangle 5">
            <a:extLst>
              <a:ext uri="{FF2B5EF4-FFF2-40B4-BE49-F238E27FC236}">
                <a16:creationId xmlns:a16="http://schemas.microsoft.com/office/drawing/2014/main" id="{55CC4A71-B183-40D0-96A8-C1DED544D7C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anose="020B0600070205080204" pitchFamily="50" charset="-128"/>
              </a:defRPr>
            </a:lvl1pPr>
          </a:lstStyle>
          <a:p>
            <a:endParaRPr lang="en-US" altLang="ja-JP"/>
          </a:p>
        </p:txBody>
      </p:sp>
      <p:sp>
        <p:nvSpPr>
          <p:cNvPr id="1030" name="Rectangle 6">
            <a:extLst>
              <a:ext uri="{FF2B5EF4-FFF2-40B4-BE49-F238E27FC236}">
                <a16:creationId xmlns:a16="http://schemas.microsoft.com/office/drawing/2014/main" id="{5B9149D7-941B-4BDA-B1F5-BE0FD291D75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50" charset="-128"/>
              </a:defRPr>
            </a:lvl1pPr>
          </a:lstStyle>
          <a:p>
            <a:fld id="{10E4E9C4-80CA-42F9-9E38-54F46CF3703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suzak@maple.ocn.ne.j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1E79EAF-FB2A-4FC9-9C4E-63110DE6417E}"/>
              </a:ext>
            </a:extLst>
          </p:cNvPr>
          <p:cNvSpPr txBox="1"/>
          <p:nvPr/>
        </p:nvSpPr>
        <p:spPr>
          <a:xfrm>
            <a:off x="228600" y="228600"/>
            <a:ext cx="9612569" cy="1569660"/>
          </a:xfrm>
          <a:prstGeom prst="rect">
            <a:avLst/>
          </a:prstGeom>
          <a:noFill/>
          <a:ln>
            <a:solidFill>
              <a:schemeClr val="tx1"/>
            </a:solidFill>
          </a:ln>
        </p:spPr>
        <p:txBody>
          <a:bodyPr wrap="square" rtlCol="0">
            <a:spAutoFit/>
          </a:bodyPr>
          <a:lstStyle/>
          <a:p>
            <a:pPr algn="ctr"/>
            <a:r>
              <a:rPr kumimoji="1" lang="ja-JP" altLang="en-US" sz="2400" dirty="0">
                <a:latin typeface="游ゴシック" panose="020B0400000000000000" pitchFamily="50" charset="-128"/>
                <a:ea typeface="游ゴシック" panose="020B0400000000000000" pitchFamily="50" charset="-128"/>
              </a:rPr>
              <a:t>コロナウイルス文献情報とコメント</a:t>
            </a:r>
            <a:r>
              <a:rPr kumimoji="1" lang="en-US" altLang="ja-JP" sz="2400" dirty="0">
                <a:latin typeface="游ゴシック" panose="020B0400000000000000" pitchFamily="50" charset="-128"/>
                <a:ea typeface="游ゴシック" panose="020B0400000000000000" pitchFamily="50" charset="-128"/>
              </a:rPr>
              <a:t>(</a:t>
            </a:r>
            <a:r>
              <a:rPr kumimoji="1" lang="ja-JP" altLang="en-US" sz="2400" dirty="0">
                <a:latin typeface="游ゴシック" panose="020B0400000000000000" pitchFamily="50" charset="-128"/>
                <a:ea typeface="游ゴシック" panose="020B0400000000000000" pitchFamily="50" charset="-128"/>
              </a:rPr>
              <a:t>拡散自由</a:t>
            </a:r>
            <a:r>
              <a:rPr kumimoji="1" lang="en-US" altLang="ja-JP" sz="2400" dirty="0">
                <a:latin typeface="游ゴシック" panose="020B0400000000000000" pitchFamily="50" charset="-128"/>
                <a:ea typeface="游ゴシック" panose="020B0400000000000000" pitchFamily="50" charset="-128"/>
              </a:rPr>
              <a:t>)</a:t>
            </a:r>
          </a:p>
          <a:p>
            <a:pPr algn="ctr"/>
            <a:r>
              <a:rPr kumimoji="1" lang="en-US" altLang="ja-JP" sz="2400" dirty="0">
                <a:latin typeface="游ゴシック" panose="020B0400000000000000" pitchFamily="50" charset="-128"/>
                <a:ea typeface="游ゴシック" panose="020B0400000000000000" pitchFamily="50" charset="-128"/>
              </a:rPr>
              <a:t>2021</a:t>
            </a:r>
            <a:r>
              <a:rPr kumimoji="1" lang="ja-JP" altLang="en-US" sz="2400" dirty="0">
                <a:latin typeface="游ゴシック" panose="020B0400000000000000" pitchFamily="50" charset="-128"/>
                <a:ea typeface="游ゴシック" panose="020B0400000000000000" pitchFamily="50" charset="-128"/>
              </a:rPr>
              <a:t>年</a:t>
            </a:r>
            <a:r>
              <a:rPr kumimoji="1" lang="en-US" altLang="ja-JP" sz="2400" dirty="0">
                <a:latin typeface="游ゴシック" panose="020B0400000000000000" pitchFamily="50" charset="-128"/>
                <a:ea typeface="游ゴシック" panose="020B0400000000000000" pitchFamily="50" charset="-128"/>
              </a:rPr>
              <a:t>1</a:t>
            </a:r>
            <a:r>
              <a:rPr kumimoji="1" lang="ja-JP" altLang="en-US" sz="2400" dirty="0">
                <a:latin typeface="游ゴシック" panose="020B0400000000000000" pitchFamily="50" charset="-128"/>
                <a:ea typeface="游ゴシック" panose="020B0400000000000000" pitchFamily="50" charset="-128"/>
              </a:rPr>
              <a:t>月</a:t>
            </a:r>
            <a:r>
              <a:rPr kumimoji="1" lang="en-US" altLang="ja-JP" sz="2400" dirty="0">
                <a:latin typeface="游ゴシック" panose="020B0400000000000000" pitchFamily="50" charset="-128"/>
                <a:ea typeface="游ゴシック" panose="020B0400000000000000" pitchFamily="50" charset="-128"/>
              </a:rPr>
              <a:t>11</a:t>
            </a:r>
            <a:r>
              <a:rPr kumimoji="1" lang="ja-JP" altLang="en-US" sz="2400" dirty="0">
                <a:latin typeface="游ゴシック" panose="020B0400000000000000" pitchFamily="50" charset="-128"/>
                <a:ea typeface="游ゴシック" panose="020B0400000000000000" pitchFamily="50" charset="-128"/>
              </a:rPr>
              <a:t>日</a:t>
            </a:r>
            <a:endParaRPr kumimoji="1" lang="en-US" altLang="ja-JP" sz="2400" dirty="0">
              <a:latin typeface="游ゴシック" panose="020B0400000000000000" pitchFamily="50" charset="-128"/>
              <a:ea typeface="游ゴシック" panose="020B0400000000000000" pitchFamily="50" charset="-128"/>
            </a:endParaRPr>
          </a:p>
          <a:p>
            <a:pPr marL="457200" indent="-457200">
              <a:buFont typeface="+mj-lt"/>
              <a:buAutoNum type="arabicPeriod"/>
            </a:pPr>
            <a:r>
              <a:rPr lang="ja-JP" altLang="ja-JP" sz="2400" dirty="0">
                <a:solidFill>
                  <a:srgbClr val="333333"/>
                </a:solidFill>
                <a:effectLst/>
                <a:latin typeface="ＭＳ Ｐゴシック" panose="020B0600070205080204" pitchFamily="50" charset="-128"/>
                <a:ea typeface="ＭＳ Ｐゴシック" panose="020B0600070205080204" pitchFamily="50" charset="-128"/>
                <a:cs typeface="Arial" panose="020B0604020202020204" pitchFamily="34" charset="0"/>
              </a:rPr>
              <a:t>新型コロナ入院患者の</a:t>
            </a:r>
            <a:r>
              <a:rPr lang="en-US" altLang="ja-JP" sz="2400" dirty="0">
                <a:solidFill>
                  <a:srgbClr val="333333"/>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PCR</a:t>
            </a:r>
            <a:r>
              <a:rPr lang="ja-JP" altLang="ja-JP" sz="2400" dirty="0">
                <a:solidFill>
                  <a:srgbClr val="333333"/>
                </a:solidFill>
                <a:effectLst/>
                <a:latin typeface="ＭＳ Ｐゴシック" panose="020B0600070205080204" pitchFamily="50" charset="-128"/>
                <a:ea typeface="ＭＳ Ｐゴシック" panose="020B0600070205080204" pitchFamily="50" charset="-128"/>
                <a:cs typeface="Arial" panose="020B0604020202020204" pitchFamily="34" charset="0"/>
              </a:rPr>
              <a:t>陽性期間に影響する因子：前向き観察研究</a:t>
            </a:r>
            <a:endParaRPr lang="ja-JP"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 name="正方形/長方形 2">
            <a:extLst>
              <a:ext uri="{FF2B5EF4-FFF2-40B4-BE49-F238E27FC236}">
                <a16:creationId xmlns:a16="http://schemas.microsoft.com/office/drawing/2014/main" id="{0CF3435D-B929-4B9E-9CA5-9B0B1F2F025B}"/>
              </a:ext>
            </a:extLst>
          </p:cNvPr>
          <p:cNvSpPr/>
          <p:nvPr/>
        </p:nvSpPr>
        <p:spPr>
          <a:xfrm>
            <a:off x="529114" y="7172320"/>
            <a:ext cx="9000173" cy="369332"/>
          </a:xfrm>
          <a:prstGeom prst="rect">
            <a:avLst/>
          </a:prstGeom>
        </p:spPr>
        <p:txBody>
          <a:bodyPr wrap="square">
            <a:spAutoFit/>
          </a:bodyPr>
          <a:lstStyle/>
          <a:p>
            <a:pPr algn="ctr">
              <a:spcAft>
                <a:spcPts val="0"/>
              </a:spcAft>
            </a:pPr>
            <a:r>
              <a:rPr lang="ja-JP" altLang="ja-JP" kern="100" dirty="0">
                <a:latin typeface="游ゴシック" panose="020B0400000000000000" pitchFamily="50" charset="-128"/>
                <a:cs typeface="Courier New" panose="02070309020205020404" pitchFamily="49" charset="0"/>
              </a:rPr>
              <a:t>松崎道幸</a:t>
            </a:r>
            <a:r>
              <a:rPr lang="ja-JP" altLang="en-US" kern="100" dirty="0">
                <a:latin typeface="游ゴシック" panose="020B0400000000000000" pitchFamily="50" charset="-128"/>
                <a:cs typeface="Courier New" panose="02070309020205020404" pitchFamily="49" charset="0"/>
              </a:rPr>
              <a:t>　</a:t>
            </a:r>
            <a:r>
              <a:rPr lang="ja-JP" altLang="ja-JP" kern="100" dirty="0">
                <a:latin typeface="游ゴシック" panose="020B0400000000000000" pitchFamily="50" charset="-128"/>
                <a:cs typeface="Courier New" panose="02070309020205020404" pitchFamily="49" charset="0"/>
              </a:rPr>
              <a:t>道北勤医協旭川北</a:t>
            </a:r>
            <a:r>
              <a:rPr lang="ja-JP" altLang="en-US" kern="100" dirty="0">
                <a:latin typeface="游ゴシック" panose="020B0400000000000000" pitchFamily="50" charset="-128"/>
                <a:cs typeface="Courier New" panose="02070309020205020404" pitchFamily="49" charset="0"/>
              </a:rPr>
              <a:t>医院　</a:t>
            </a:r>
            <a:r>
              <a:rPr lang="en-US" altLang="ja-JP" u="sng" dirty="0">
                <a:hlinkClick r:id="rId2"/>
              </a:rPr>
              <a:t>matsuzak@maple.ocn.ne.jp</a:t>
            </a:r>
            <a:endParaRPr lang="ja-JP" altLang="ja-JP" dirty="0"/>
          </a:p>
        </p:txBody>
      </p:sp>
      <p:sp>
        <p:nvSpPr>
          <p:cNvPr id="4" name="テキスト ボックス 3">
            <a:extLst>
              <a:ext uri="{FF2B5EF4-FFF2-40B4-BE49-F238E27FC236}">
                <a16:creationId xmlns:a16="http://schemas.microsoft.com/office/drawing/2014/main" id="{14CAC675-72A1-4C1D-A065-C47CB9B89496}"/>
              </a:ext>
            </a:extLst>
          </p:cNvPr>
          <p:cNvSpPr txBox="1"/>
          <p:nvPr/>
        </p:nvSpPr>
        <p:spPr>
          <a:xfrm>
            <a:off x="152400" y="2133600"/>
            <a:ext cx="9677400" cy="4437753"/>
          </a:xfrm>
          <a:prstGeom prst="rect">
            <a:avLst/>
          </a:prstGeom>
          <a:noFill/>
        </p:spPr>
        <p:txBody>
          <a:bodyPr wrap="square" rtlCol="0">
            <a:spAutoFit/>
          </a:bodyPr>
          <a:lstStyle/>
          <a:p>
            <a:pPr>
              <a:lnSpc>
                <a:spcPct val="150000"/>
              </a:lnSpc>
            </a:pP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松崎雑感</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a:t>
            </a:r>
          </a:p>
          <a:p>
            <a:pPr>
              <a:lnSpc>
                <a:spcPct val="15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最近、発病してから</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PCR</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陰性になるまでの期間に関する論文をしつこくチェックしています。重症なほど、基礎疾患があるほど、高齢者ほど陰性化が遅れるようです。</a:t>
            </a:r>
            <a:endParaRPr kumimoji="1" lang="en-US" altLang="ja-JP" sz="2400" dirty="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今後、</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PCR</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陽性でも増幅回数（</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Ct</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値）がどうなのかなど、感染力の大小を調査した文献も紹介する予定です。</a:t>
            </a:r>
            <a:endParaRPr kumimoji="1" lang="en-US" altLang="ja-JP" sz="2400" dirty="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PCR</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陽性でも、</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Ct</a:t>
            </a:r>
            <a:r>
              <a:rPr kumimoji="1" lang="ja-JP" altLang="en-US" sz="2400">
                <a:solidFill>
                  <a:srgbClr val="FF0000"/>
                </a:solidFill>
                <a:latin typeface="ＭＳ Ｐゴシック" panose="020B0600070205080204" pitchFamily="50" charset="-128"/>
                <a:ea typeface="ＭＳ Ｐゴシック" panose="020B0600070205080204" pitchFamily="50" charset="-128"/>
              </a:rPr>
              <a:t>値が高ければ（＝ウイルス量が少なければ）、退院や転院を判断する場合に参考になると思います。</a:t>
            </a:r>
            <a:endParaRPr kumimoji="1" lang="en-US" altLang="ja-JP" sz="24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38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BE143E9-0DF1-4A5E-98E4-F6B463803510}"/>
              </a:ext>
            </a:extLst>
          </p:cNvPr>
          <p:cNvSpPr txBox="1"/>
          <p:nvPr/>
        </p:nvSpPr>
        <p:spPr>
          <a:xfrm>
            <a:off x="304800" y="381000"/>
            <a:ext cx="9220200" cy="6309420"/>
          </a:xfrm>
          <a:prstGeom prst="rect">
            <a:avLst/>
          </a:prstGeom>
          <a:noFill/>
        </p:spPr>
        <p:txBody>
          <a:bodyPr wrap="square">
            <a:spAutoFit/>
          </a:bodyPr>
          <a:lstStyle/>
          <a:p>
            <a:pPr fontAlgn="base"/>
            <a:r>
              <a:rPr lang="ja-JP" altLang="ja-JP" sz="2400" dirty="0">
                <a:solidFill>
                  <a:srgbClr val="333333"/>
                </a:solidFill>
                <a:effectLst/>
                <a:latin typeface="ＭＳ Ｐゴシック" panose="020B0600070205080204" pitchFamily="50" charset="-128"/>
                <a:ea typeface="ＭＳ Ｐゴシック" panose="020B0600070205080204" pitchFamily="50" charset="-128"/>
                <a:cs typeface="Arial" panose="020B0604020202020204" pitchFamily="34" charset="0"/>
              </a:rPr>
              <a:t>新型コロナ入院患者の</a:t>
            </a:r>
            <a:r>
              <a:rPr lang="en-US" altLang="ja-JP" sz="2400" dirty="0">
                <a:solidFill>
                  <a:srgbClr val="333333"/>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PCR</a:t>
            </a:r>
            <a:r>
              <a:rPr lang="ja-JP" altLang="ja-JP" sz="2400" dirty="0">
                <a:solidFill>
                  <a:srgbClr val="333333"/>
                </a:solidFill>
                <a:effectLst/>
                <a:latin typeface="ＭＳ Ｐゴシック" panose="020B0600070205080204" pitchFamily="50" charset="-128"/>
                <a:ea typeface="ＭＳ Ｐゴシック" panose="020B0600070205080204" pitchFamily="50" charset="-128"/>
                <a:cs typeface="Arial" panose="020B0604020202020204" pitchFamily="34" charset="0"/>
              </a:rPr>
              <a:t>陽性期間に影響する因子：前向き観察研究</a:t>
            </a:r>
            <a:endParaRPr lang="ja-JP"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endPar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Vena A</a:t>
            </a:r>
            <a:r>
              <a:rPr lang="ja-JP"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Infectious Diseases Unit, San Martino </a:t>
            </a:r>
            <a:r>
              <a:rPr lang="en-US" altLang="ja-JP" sz="2000" dirty="0" err="1">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Policlinico</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Hospital - IRCCS for Oncology and Neurosciences, Genoa, Italy.</a:t>
            </a:r>
            <a:r>
              <a:rPr lang="ja-JP"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,et al; GECOVID study group.</a:t>
            </a:r>
            <a:r>
              <a:rPr lang="en-US" altLang="ja-JP" sz="20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Prevalence and Clinical Significance of Persistent Viral Shedding in Hospitalized Adult Patients with SARS-CoV-2 Infection: A Prospective Observational Study. </a:t>
            </a:r>
            <a:r>
              <a:rPr lang="en-US" altLang="ja-JP" sz="2000" dirty="0">
                <a:solidFill>
                  <a:srgbClr val="212121"/>
                </a:solidFill>
                <a:effectLst/>
                <a:highlight>
                  <a:srgbClr val="FFFF00"/>
                </a:highlight>
                <a:latin typeface="ＭＳ Ｐゴシック" panose="020B0600070205080204" pitchFamily="50" charset="-128"/>
                <a:ea typeface="ＭＳ Ｐゴシック" panose="020B0600070205080204" pitchFamily="50" charset="-128"/>
                <a:cs typeface="ＭＳ Ｐゴシック" panose="020B0600070205080204" pitchFamily="50" charset="-128"/>
              </a:rPr>
              <a:t>Infect Dis </a:t>
            </a:r>
            <a:r>
              <a:rPr lang="en-US" altLang="ja-JP" sz="2000" dirty="0" err="1">
                <a:solidFill>
                  <a:srgbClr val="212121"/>
                </a:solidFill>
                <a:effectLst/>
                <a:highlight>
                  <a:srgbClr val="FFFF00"/>
                </a:highlight>
                <a:latin typeface="ＭＳ Ｐゴシック" panose="020B0600070205080204" pitchFamily="50" charset="-128"/>
                <a:ea typeface="ＭＳ Ｐゴシック" panose="020B0600070205080204" pitchFamily="50" charset="-128"/>
                <a:cs typeface="ＭＳ Ｐゴシック" panose="020B0600070205080204" pitchFamily="50" charset="-128"/>
              </a:rPr>
              <a:t>Ther</a:t>
            </a:r>
            <a:r>
              <a:rPr lang="en-US" altLang="ja-JP" sz="2000" dirty="0">
                <a:solidFill>
                  <a:srgbClr val="212121"/>
                </a:solidFill>
                <a:effectLst/>
                <a:highlight>
                  <a:srgbClr val="FFFF00"/>
                </a:highligh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2021 Jan 8. </a:t>
            </a:r>
            <a:r>
              <a:rPr lang="en-US" altLang="ja-JP" sz="2000" dirty="0" err="1">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doi</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10.1007/s40121-020-00381-8. </a:t>
            </a:r>
            <a:r>
              <a:rPr lang="en-US" altLang="ja-JP" sz="2000" dirty="0" err="1">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Epub</a:t>
            </a:r>
            <a:r>
              <a:rPr lang="en-US" altLang="ja-JP" sz="20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ahead of print. PMID: 33417230.</a:t>
            </a:r>
          </a:p>
          <a:p>
            <a:pPr fontAlgn="base"/>
            <a:endParaRPr lang="en-US" altLang="ja-JP" sz="2000" dirty="0">
              <a:solidFill>
                <a:srgbClr val="21212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目的</a:t>
            </a:r>
            <a:endPar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endParaRPr lang="en-US" altLang="ja-JP"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新型コロナ入院患者のウイルス排出期間に影響する因子を検討する。</a:t>
            </a:r>
          </a:p>
          <a:p>
            <a:pPr fontAlgn="base"/>
            <a:endPar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方法</a:t>
            </a:r>
            <a:endParaRPr lang="en-US" altLang="ja-JP"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endPar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fontAlgn="base"/>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初回</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PCR</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陽性日をゼロ日目として、</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3</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5</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7</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日目、その後</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1</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週間ごとに陰性化するまで</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PCR</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を行った。</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21</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日目以降も</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PCR</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陽性が続く場合「ウイルス排出継続</a:t>
            </a:r>
            <a:r>
              <a:rPr lang="en-US"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persistent viral shedding (PVS)</a:t>
            </a:r>
            <a:r>
              <a:rPr lang="ja-JP" altLang="en-US"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」と定義した。</a:t>
            </a:r>
          </a:p>
        </p:txBody>
      </p:sp>
    </p:spTree>
    <p:extLst>
      <p:ext uri="{BB962C8B-B14F-4D97-AF65-F5344CB8AC3E}">
        <p14:creationId xmlns:p14="http://schemas.microsoft.com/office/powerpoint/2010/main" val="92114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E12A24D-41BE-48B0-97EA-230769A7A1CB}"/>
              </a:ext>
            </a:extLst>
          </p:cNvPr>
          <p:cNvSpPr txBox="1"/>
          <p:nvPr/>
        </p:nvSpPr>
        <p:spPr>
          <a:xfrm>
            <a:off x="228600" y="228600"/>
            <a:ext cx="9601200" cy="5632311"/>
          </a:xfrm>
          <a:prstGeom prst="rect">
            <a:avLst/>
          </a:prstGeom>
          <a:noFill/>
        </p:spPr>
        <p:txBody>
          <a:bodyPr wrap="square">
            <a:spAutoFit/>
          </a:bodyPr>
          <a:lstStyle/>
          <a:p>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結果</a:t>
            </a:r>
            <a:endPar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lang="en-US" altLang="ja-JP" sz="2400" dirty="0">
              <a:solidFill>
                <a:srgbClr val="21212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入院順に</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121</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名の患者を対象とした（平均年令</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66</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才、男性</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65.3%</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PVS</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が</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38%</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46/121</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）に見られた。</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PVS</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は免疫低下患者（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6.7% vs 21.7%, p = 0.02</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）、診断時</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IL-6</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増加（</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35 ng/ml</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43.4% vs 67.3%, p = 0.02</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）、発病から診断までの期間が長い（平均</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7.0</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日対</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3.5</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日、</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 = 0.001</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ICU</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治療者（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22.7% vs 43.5%, p = 0.02</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）、人工呼吸器治療（</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20.0% vs 41.3%, p = 0.01</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）で有意に多かった。多変量解析の結果、免疫低下、</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IL-6</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増加、発病から診断までの期間、人工呼吸器治療が独立の増加因子であった。（なお免疫低下者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12%</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IL-6</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増加者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53%</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ICU</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治療者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31%</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、人工呼吸器治療者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28%</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、死亡者</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10%</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結論</a:t>
            </a:r>
            <a:endParaRPr lang="en-US" altLang="ja-JP" sz="2400" dirty="0">
              <a:solidFill>
                <a:srgbClr val="21212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PVS</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は入院患者の</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38%</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に見られ、免疫低下、</a:t>
            </a:r>
            <a:r>
              <a:rPr lang="en-US"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IL-6</a:t>
            </a:r>
            <a:r>
              <a:rPr lang="ja-JP" altLang="ja-JP" sz="2400" dirty="0">
                <a:solidFill>
                  <a:srgbClr val="21212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増加、発病から診断までの期間が長い、人工呼吸器治療を受けたことと関連していた。</a:t>
            </a:r>
            <a:endParaRPr lang="ja-JP" alt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41498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12D5133-827C-497E-8DA1-D9DDE0E00BDA}"/>
              </a:ext>
            </a:extLst>
          </p:cNvPr>
          <p:cNvPicPr>
            <a:picLocks noChangeAspect="1"/>
          </p:cNvPicPr>
          <p:nvPr/>
        </p:nvPicPr>
        <p:blipFill>
          <a:blip r:embed="rId2"/>
          <a:stretch>
            <a:fillRect/>
          </a:stretch>
        </p:blipFill>
        <p:spPr>
          <a:xfrm>
            <a:off x="373796" y="762000"/>
            <a:ext cx="9427191" cy="6172200"/>
          </a:xfrm>
          <a:prstGeom prst="rect">
            <a:avLst/>
          </a:prstGeom>
        </p:spPr>
      </p:pic>
      <p:sp>
        <p:nvSpPr>
          <p:cNvPr id="3" name="テキスト ボックス 2">
            <a:extLst>
              <a:ext uri="{FF2B5EF4-FFF2-40B4-BE49-F238E27FC236}">
                <a16:creationId xmlns:a16="http://schemas.microsoft.com/office/drawing/2014/main" id="{3A960F07-E6E4-4F58-BC90-6FBE2214D7DE}"/>
              </a:ext>
            </a:extLst>
          </p:cNvPr>
          <p:cNvSpPr txBox="1"/>
          <p:nvPr/>
        </p:nvSpPr>
        <p:spPr>
          <a:xfrm rot="16200000">
            <a:off x="-1216968" y="3274367"/>
            <a:ext cx="3657600" cy="461665"/>
          </a:xfrm>
          <a:prstGeom prst="rect">
            <a:avLst/>
          </a:prstGeom>
          <a:solidFill>
            <a:schemeClr val="bg1"/>
          </a:solidFill>
        </p:spPr>
        <p:txBody>
          <a:bodyPr wrap="square" rtlCol="0">
            <a:spAutoFit/>
          </a:bodyPr>
          <a:lstStyle/>
          <a:p>
            <a:pPr algn="ctr"/>
            <a:r>
              <a:rPr kumimoji="1" lang="en-US" altLang="ja-JP" sz="2400" dirty="0"/>
              <a:t>PCR</a:t>
            </a:r>
            <a:r>
              <a:rPr kumimoji="1" lang="ja-JP" altLang="en-US" sz="2400" dirty="0"/>
              <a:t>陽性率　％</a:t>
            </a:r>
          </a:p>
        </p:txBody>
      </p:sp>
      <p:sp>
        <p:nvSpPr>
          <p:cNvPr id="4" name="テキスト ボックス 3">
            <a:extLst>
              <a:ext uri="{FF2B5EF4-FFF2-40B4-BE49-F238E27FC236}">
                <a16:creationId xmlns:a16="http://schemas.microsoft.com/office/drawing/2014/main" id="{3E31CD1D-2812-4F04-8580-412943B5F7AC}"/>
              </a:ext>
            </a:extLst>
          </p:cNvPr>
          <p:cNvSpPr txBox="1"/>
          <p:nvPr/>
        </p:nvSpPr>
        <p:spPr>
          <a:xfrm>
            <a:off x="1295400" y="6153835"/>
            <a:ext cx="8382000" cy="600164"/>
          </a:xfrm>
          <a:prstGeom prst="rect">
            <a:avLst/>
          </a:prstGeom>
          <a:solidFill>
            <a:schemeClr val="bg1"/>
          </a:solidFill>
        </p:spPr>
        <p:txBody>
          <a:bodyPr wrap="square" rtlCol="0">
            <a:spAutoFit/>
          </a:bodyPr>
          <a:lstStyle/>
          <a:p>
            <a:r>
              <a:rPr kumimoji="1" lang="en-US" altLang="ja-JP" sz="1500" dirty="0"/>
              <a:t>3</a:t>
            </a:r>
            <a:r>
              <a:rPr kumimoji="1" lang="ja-JP" altLang="en-US" sz="1500" dirty="0"/>
              <a:t>日目　　</a:t>
            </a:r>
            <a:r>
              <a:rPr kumimoji="1" lang="en-US" altLang="ja-JP" sz="1500" dirty="0"/>
              <a:t>5</a:t>
            </a:r>
            <a:r>
              <a:rPr kumimoji="1" lang="ja-JP" altLang="en-US" sz="1500" dirty="0"/>
              <a:t>日目　　</a:t>
            </a:r>
            <a:r>
              <a:rPr kumimoji="1" lang="en-US" altLang="ja-JP" sz="1500" dirty="0"/>
              <a:t>7</a:t>
            </a:r>
            <a:r>
              <a:rPr kumimoji="1" lang="ja-JP" altLang="en-US" sz="1500" dirty="0"/>
              <a:t>日目　　</a:t>
            </a:r>
            <a:r>
              <a:rPr kumimoji="1" lang="en-US" altLang="ja-JP" sz="1500" dirty="0"/>
              <a:t>14</a:t>
            </a:r>
            <a:r>
              <a:rPr kumimoji="1" lang="ja-JP" altLang="en-US" sz="1500" dirty="0"/>
              <a:t>日目　　</a:t>
            </a:r>
            <a:r>
              <a:rPr kumimoji="1" lang="en-US" altLang="ja-JP" sz="1500" dirty="0"/>
              <a:t>21</a:t>
            </a:r>
            <a:r>
              <a:rPr kumimoji="1" lang="ja-JP" altLang="en-US" sz="1500" dirty="0"/>
              <a:t>日目　　</a:t>
            </a:r>
            <a:r>
              <a:rPr kumimoji="1" lang="en-US" altLang="ja-JP" sz="1500" dirty="0"/>
              <a:t>28</a:t>
            </a:r>
            <a:r>
              <a:rPr kumimoji="1" lang="ja-JP" altLang="en-US" sz="1500" dirty="0"/>
              <a:t>日目　　</a:t>
            </a:r>
            <a:r>
              <a:rPr kumimoji="1" lang="en-US" altLang="ja-JP" sz="1500" dirty="0"/>
              <a:t>35</a:t>
            </a:r>
            <a:r>
              <a:rPr kumimoji="1" lang="ja-JP" altLang="en-US" sz="1500" dirty="0"/>
              <a:t>日目　　</a:t>
            </a:r>
            <a:r>
              <a:rPr kumimoji="1" lang="en-US" altLang="ja-JP" sz="1500" dirty="0"/>
              <a:t>42</a:t>
            </a:r>
            <a:r>
              <a:rPr kumimoji="1" lang="ja-JP" altLang="en-US" sz="1500" dirty="0"/>
              <a:t>日目　　</a:t>
            </a:r>
            <a:r>
              <a:rPr kumimoji="1" lang="en-US" altLang="ja-JP" sz="1500" dirty="0"/>
              <a:t>49</a:t>
            </a:r>
            <a:r>
              <a:rPr kumimoji="1" lang="ja-JP" altLang="en-US" sz="1500" dirty="0"/>
              <a:t>日目</a:t>
            </a:r>
            <a:endParaRPr kumimoji="1" lang="en-US" altLang="ja-JP" sz="1500" dirty="0"/>
          </a:p>
          <a:p>
            <a:pPr algn="ctr"/>
            <a:r>
              <a:rPr kumimoji="1" lang="ja-JP" altLang="en-US" dirty="0"/>
              <a:t>診断後日数　</a:t>
            </a:r>
          </a:p>
        </p:txBody>
      </p:sp>
      <p:sp>
        <p:nvSpPr>
          <p:cNvPr id="6" name="テキスト ボックス 5">
            <a:extLst>
              <a:ext uri="{FF2B5EF4-FFF2-40B4-BE49-F238E27FC236}">
                <a16:creationId xmlns:a16="http://schemas.microsoft.com/office/drawing/2014/main" id="{87363C4C-0E89-45A7-8B9B-B4AB8E6997F0}"/>
              </a:ext>
            </a:extLst>
          </p:cNvPr>
          <p:cNvSpPr txBox="1"/>
          <p:nvPr/>
        </p:nvSpPr>
        <p:spPr>
          <a:xfrm>
            <a:off x="6618514" y="4343400"/>
            <a:ext cx="3429000" cy="923330"/>
          </a:xfrm>
          <a:prstGeom prst="rect">
            <a:avLst/>
          </a:prstGeom>
          <a:noFill/>
        </p:spPr>
        <p:txBody>
          <a:bodyPr wrap="square">
            <a:spAutoFit/>
          </a:bodyPr>
          <a:lstStyle/>
          <a:p>
            <a:pPr algn="ctr"/>
            <a:r>
              <a:rPr lang="ja-JP" altLang="en-US"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ウイルス排出継続</a:t>
            </a:r>
            <a:endParaRPr lang="en-US"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r>
              <a:rPr lang="en-US"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persistent viral shedding </a:t>
            </a:r>
          </a:p>
          <a:p>
            <a:pPr algn="ctr"/>
            <a:r>
              <a:rPr lang="en-US"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(PVS)</a:t>
            </a:r>
            <a:endParaRPr lang="ja-JP" altLang="en-US" dirty="0"/>
          </a:p>
        </p:txBody>
      </p:sp>
      <p:sp>
        <p:nvSpPr>
          <p:cNvPr id="7" name="正方形/長方形 6">
            <a:extLst>
              <a:ext uri="{FF2B5EF4-FFF2-40B4-BE49-F238E27FC236}">
                <a16:creationId xmlns:a16="http://schemas.microsoft.com/office/drawing/2014/main" id="{B749CF8D-58F3-4012-A06D-1D449FB06D6C}"/>
              </a:ext>
            </a:extLst>
          </p:cNvPr>
          <p:cNvSpPr/>
          <p:nvPr/>
        </p:nvSpPr>
        <p:spPr bwMode="auto">
          <a:xfrm>
            <a:off x="5334000" y="4191000"/>
            <a:ext cx="4419600" cy="1905000"/>
          </a:xfrm>
          <a:prstGeom prst="rect">
            <a:avLst/>
          </a:pr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620632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テーマ">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4732</TotalTime>
  <Words>560</Words>
  <Application>Microsoft Office PowerPoint</Application>
  <PresentationFormat>ユーザー設定</PresentationFormat>
  <Paragraphs>32</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松崎道幸</dc:creator>
  <cp:lastModifiedBy>松崎 道幸</cp:lastModifiedBy>
  <cp:revision>935</cp:revision>
  <cp:lastPrinted>1601-01-01T00:00:00Z</cp:lastPrinted>
  <dcterms:created xsi:type="dcterms:W3CDTF">1601-01-01T00:00:00Z</dcterms:created>
  <dcterms:modified xsi:type="dcterms:W3CDTF">2021-01-11T07:16:13Z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