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5" r:id="rId3"/>
    <p:sldId id="264" r:id="rId4"/>
    <p:sldId id="266" r:id="rId5"/>
    <p:sldId id="272" r:id="rId6"/>
    <p:sldId id="267" r:id="rId7"/>
    <p:sldId id="268" r:id="rId8"/>
    <p:sldId id="269" r:id="rId9"/>
    <p:sldId id="270" r:id="rId10"/>
    <p:sldId id="27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7B7"/>
    <a:srgbClr val="FFCCCC"/>
    <a:srgbClr val="FFABAB"/>
    <a:srgbClr val="FF9999"/>
    <a:srgbClr val="FF00FF"/>
    <a:srgbClr val="EFEFE1"/>
    <a:srgbClr val="FFFFFF"/>
    <a:srgbClr val="FBFA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4660"/>
  </p:normalViewPr>
  <p:slideViewPr>
    <p:cSldViewPr snapToGrid="0">
      <p:cViewPr varScale="1">
        <p:scale>
          <a:sx n="67" d="100"/>
          <a:sy n="67" d="100"/>
        </p:scale>
        <p:origin x="1184" y="52"/>
      </p:cViewPr>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178360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374598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63765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68411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5004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8163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32674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216104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386384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155559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F0DC23-5F10-4467-96C7-8CC294546073}" type="datetimeFigureOut">
              <a:rPr kumimoji="1" lang="ja-JP" altLang="en-US" smtClean="0"/>
              <a:t>2020/4/4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358360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0DC23-5F10-4467-96C7-8CC294546073}" type="datetimeFigureOut">
              <a:rPr kumimoji="1" lang="ja-JP" altLang="en-US" smtClean="0"/>
              <a:t>2020/4/4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FB011-CFDF-42A8-8B90-48479B0A26A3}" type="slidenum">
              <a:rPr kumimoji="1" lang="ja-JP" altLang="en-US" smtClean="0"/>
              <a:t>‹#›</a:t>
            </a:fld>
            <a:endParaRPr kumimoji="1" lang="ja-JP" altLang="en-US"/>
          </a:p>
        </p:txBody>
      </p:sp>
    </p:spTree>
    <p:extLst>
      <p:ext uri="{BB962C8B-B14F-4D97-AF65-F5344CB8AC3E}">
        <p14:creationId xmlns:p14="http://schemas.microsoft.com/office/powerpoint/2010/main" val="4104470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1E79EAF-FB2A-4FC9-9C4E-63110DE6417E}"/>
              </a:ext>
            </a:extLst>
          </p:cNvPr>
          <p:cNvSpPr txBox="1"/>
          <p:nvPr/>
        </p:nvSpPr>
        <p:spPr>
          <a:xfrm>
            <a:off x="505313" y="863022"/>
            <a:ext cx="8438662" cy="4268413"/>
          </a:xfrm>
          <a:prstGeom prst="rect">
            <a:avLst/>
          </a:prstGeom>
          <a:noFill/>
        </p:spPr>
        <p:txBody>
          <a:bodyPr wrap="square" rtlCol="0">
            <a:spAutoFit/>
          </a:bodyPr>
          <a:lstStyle/>
          <a:p>
            <a:pPr algn="ctr">
              <a:lnSpc>
                <a:spcPct val="150000"/>
              </a:lnSpc>
            </a:pPr>
            <a:r>
              <a:rPr kumimoji="1" lang="ja-JP" altLang="en-US" sz="2400" dirty="0">
                <a:latin typeface="+mn-ea"/>
              </a:rPr>
              <a:t>コロナウイルス文献情報とコメント</a:t>
            </a:r>
            <a:endParaRPr kumimoji="1" lang="en-US" altLang="ja-JP" sz="2400" dirty="0">
              <a:latin typeface="+mn-ea"/>
            </a:endParaRPr>
          </a:p>
          <a:p>
            <a:pPr algn="ctr">
              <a:lnSpc>
                <a:spcPct val="150000"/>
              </a:lnSpc>
            </a:pPr>
            <a:r>
              <a:rPr kumimoji="1" lang="en-US" altLang="ja-JP" sz="2400" dirty="0">
                <a:latin typeface="+mn-ea"/>
              </a:rPr>
              <a:t>(</a:t>
            </a:r>
            <a:r>
              <a:rPr kumimoji="1" lang="ja-JP" altLang="en-US" sz="2400" dirty="0">
                <a:latin typeface="+mn-ea"/>
              </a:rPr>
              <a:t>拡散自由</a:t>
            </a:r>
            <a:r>
              <a:rPr kumimoji="1" lang="en-US" altLang="ja-JP" sz="2400" dirty="0">
                <a:latin typeface="+mn-ea"/>
              </a:rPr>
              <a:t>)</a:t>
            </a:r>
          </a:p>
          <a:p>
            <a:pPr algn="ctr">
              <a:lnSpc>
                <a:spcPct val="150000"/>
              </a:lnSpc>
            </a:pPr>
            <a:r>
              <a:rPr kumimoji="1" lang="en-US" altLang="ja-JP" sz="2400" dirty="0">
                <a:latin typeface="+mn-ea"/>
              </a:rPr>
              <a:t>2020</a:t>
            </a:r>
            <a:r>
              <a:rPr kumimoji="1" lang="ja-JP" altLang="en-US" sz="2400" dirty="0">
                <a:latin typeface="+mn-ea"/>
              </a:rPr>
              <a:t>年</a:t>
            </a:r>
            <a:r>
              <a:rPr kumimoji="1" lang="en-US" altLang="ja-JP" sz="2400" dirty="0">
                <a:latin typeface="+mn-ea"/>
              </a:rPr>
              <a:t>4</a:t>
            </a:r>
            <a:r>
              <a:rPr kumimoji="1" lang="ja-JP" altLang="en-US" sz="2400" dirty="0">
                <a:latin typeface="+mn-ea"/>
              </a:rPr>
              <a:t>月</a:t>
            </a:r>
            <a:r>
              <a:rPr kumimoji="1" lang="en-US" altLang="ja-JP" sz="2400" dirty="0">
                <a:latin typeface="+mn-ea"/>
              </a:rPr>
              <a:t>4</a:t>
            </a:r>
            <a:r>
              <a:rPr kumimoji="1" lang="ja-JP" altLang="en-US" sz="2400" dirty="0">
                <a:latin typeface="+mn-ea"/>
              </a:rPr>
              <a:t>日</a:t>
            </a:r>
            <a:endParaRPr kumimoji="1" lang="en-US" altLang="ja-JP" sz="2400" dirty="0">
              <a:latin typeface="+mn-ea"/>
            </a:endParaRPr>
          </a:p>
          <a:p>
            <a:pPr algn="ctr">
              <a:lnSpc>
                <a:spcPct val="150000"/>
              </a:lnSpc>
            </a:pPr>
            <a:endParaRPr lang="en-US" altLang="ja-JP" sz="1100" kern="100" dirty="0">
              <a:solidFill>
                <a:srgbClr val="212121"/>
              </a:solidFill>
              <a:latin typeface="+mn-ea"/>
              <a:cs typeface="Times New Roman" panose="02020603050405020304" pitchFamily="18" charset="0"/>
            </a:endParaRPr>
          </a:p>
          <a:p>
            <a:pPr marL="342900" indent="-342900">
              <a:lnSpc>
                <a:spcPct val="150000"/>
              </a:lnSpc>
              <a:buFont typeface="Wingdings" panose="05000000000000000000" pitchFamily="2" charset="2"/>
              <a:buChar char="l"/>
            </a:pPr>
            <a:r>
              <a:rPr lang="ja-JP" altLang="en-US"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韓国における</a:t>
            </a:r>
            <a:r>
              <a:rPr lang="en-US" altLang="ja-JP"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COVID-19</a:t>
            </a:r>
            <a:r>
              <a:rPr lang="ja-JP" altLang="en-US"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陽性だが無症状軽症患者の病院外治療センター（観察ケア施設）の経験（軽症の方はホテルに送り込めばよい、という認識ではだめだと思います）</a:t>
            </a:r>
          </a:p>
          <a:p>
            <a:pPr marL="342900" indent="-342900">
              <a:lnSpc>
                <a:spcPct val="150000"/>
              </a:lnSpc>
              <a:buFont typeface="Wingdings" panose="05000000000000000000" pitchFamily="2" charset="2"/>
              <a:buChar char="l"/>
            </a:pPr>
            <a:r>
              <a:rPr lang="ja-JP" altLang="en-US" sz="2000" b="1" kern="100" dirty="0">
                <a:solidFill>
                  <a:srgbClr val="212121"/>
                </a:solidFill>
                <a:latin typeface="Segoe UI" panose="020B0502040204020203" pitchFamily="34" charset="0"/>
                <a:ea typeface="游明朝" panose="02020400000000000000" pitchFamily="18" charset="-128"/>
                <a:cs typeface="Segoe UI" panose="020B0502040204020203" pitchFamily="34" charset="0"/>
              </a:rPr>
              <a:t>コロナ感染と高血圧：○○サルタン・○○プリルに重症化予防効果ある（かも）</a:t>
            </a:r>
          </a:p>
        </p:txBody>
      </p:sp>
      <p:sp>
        <p:nvSpPr>
          <p:cNvPr id="3" name="正方形/長方形 2">
            <a:extLst>
              <a:ext uri="{FF2B5EF4-FFF2-40B4-BE49-F238E27FC236}">
                <a16:creationId xmlns:a16="http://schemas.microsoft.com/office/drawing/2014/main" id="{0CF3435D-B929-4B9E-9CA5-9B0B1F2F025B}"/>
              </a:ext>
            </a:extLst>
          </p:cNvPr>
          <p:cNvSpPr/>
          <p:nvPr/>
        </p:nvSpPr>
        <p:spPr>
          <a:xfrm>
            <a:off x="1988612" y="5671812"/>
            <a:ext cx="4572000" cy="646331"/>
          </a:xfrm>
          <a:prstGeom prst="rect">
            <a:avLst/>
          </a:prstGeom>
        </p:spPr>
        <p:txBody>
          <a:bodyPr>
            <a:spAutoFit/>
          </a:bodyPr>
          <a:lstStyle/>
          <a:p>
            <a:pPr algn="ctr">
              <a:spcAft>
                <a:spcPts val="0"/>
              </a:spcAft>
            </a:pPr>
            <a:r>
              <a:rPr lang="ja-JP" altLang="ja-JP" kern="100" dirty="0">
                <a:latin typeface="游ゴシック" panose="020B0400000000000000" pitchFamily="50" charset="-128"/>
                <a:cs typeface="Courier New" panose="02070309020205020404" pitchFamily="49" charset="0"/>
              </a:rPr>
              <a:t>松崎道幸</a:t>
            </a:r>
          </a:p>
          <a:p>
            <a:pPr algn="ctr">
              <a:spcAft>
                <a:spcPts val="0"/>
              </a:spcAft>
            </a:pPr>
            <a:r>
              <a:rPr lang="ja-JP" altLang="ja-JP" kern="100" dirty="0">
                <a:latin typeface="游ゴシック" panose="020B0400000000000000" pitchFamily="50" charset="-128"/>
                <a:cs typeface="Courier New" panose="02070309020205020404" pitchFamily="49" charset="0"/>
              </a:rPr>
              <a:t>道北勤医協　旭川北医院</a:t>
            </a:r>
            <a:endParaRPr lang="en-US" altLang="ja-JP" kern="100" dirty="0">
              <a:latin typeface="游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23852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Figure">
            <a:extLst>
              <a:ext uri="{FF2B5EF4-FFF2-40B4-BE49-F238E27FC236}">
                <a16:creationId xmlns:a16="http://schemas.microsoft.com/office/drawing/2014/main" id="{4B0B310C-861C-4422-A95E-4A8BC16B94C6}"/>
              </a:ext>
            </a:extLst>
          </p:cNvPr>
          <p:cNvPicPr/>
          <p:nvPr/>
        </p:nvPicPr>
        <p:blipFill rotWithShape="1">
          <a:blip r:embed="rId2">
            <a:extLst>
              <a:ext uri="{28A0092B-C50C-407E-A947-70E740481C1C}">
                <a14:useLocalDpi xmlns:a14="http://schemas.microsoft.com/office/drawing/2010/main" val="0"/>
              </a:ext>
            </a:extLst>
          </a:blip>
          <a:srcRect t="53254" r="52563"/>
          <a:stretch/>
        </p:blipFill>
        <p:spPr bwMode="auto">
          <a:xfrm>
            <a:off x="2449195" y="866775"/>
            <a:ext cx="4065905" cy="4218940"/>
          </a:xfrm>
          <a:prstGeom prst="rect">
            <a:avLst/>
          </a:prstGeom>
          <a:noFill/>
          <a:ln>
            <a:noFill/>
          </a:ln>
        </p:spPr>
      </p:pic>
      <p:sp>
        <p:nvSpPr>
          <p:cNvPr id="3" name="テキスト ボックス 2">
            <a:extLst>
              <a:ext uri="{FF2B5EF4-FFF2-40B4-BE49-F238E27FC236}">
                <a16:creationId xmlns:a16="http://schemas.microsoft.com/office/drawing/2014/main" id="{19ADBE64-22AC-4C47-B41A-356E88A1139A}"/>
              </a:ext>
            </a:extLst>
          </p:cNvPr>
          <p:cNvSpPr txBox="1"/>
          <p:nvPr/>
        </p:nvSpPr>
        <p:spPr>
          <a:xfrm>
            <a:off x="1333500" y="5085715"/>
            <a:ext cx="7810500" cy="461665"/>
          </a:xfrm>
          <a:prstGeom prst="rect">
            <a:avLst/>
          </a:prstGeom>
          <a:noFill/>
        </p:spPr>
        <p:txBody>
          <a:bodyPr wrap="square" rtlCol="0">
            <a:spAutoFit/>
          </a:bodyPr>
          <a:lstStyle/>
          <a:p>
            <a:r>
              <a:rPr kumimoji="1" lang="ja-JP" altLang="en-US" sz="2400" dirty="0"/>
              <a:t>これらの細胞が多いほど敗血症などの合併症が減る</a:t>
            </a:r>
          </a:p>
        </p:txBody>
      </p:sp>
      <p:sp>
        <p:nvSpPr>
          <p:cNvPr id="5" name="テキスト ボックス 4">
            <a:extLst>
              <a:ext uri="{FF2B5EF4-FFF2-40B4-BE49-F238E27FC236}">
                <a16:creationId xmlns:a16="http://schemas.microsoft.com/office/drawing/2014/main" id="{83F7C52F-42C8-4279-AEFA-C7DEB4E6C61C}"/>
              </a:ext>
            </a:extLst>
          </p:cNvPr>
          <p:cNvSpPr txBox="1"/>
          <p:nvPr/>
        </p:nvSpPr>
        <p:spPr>
          <a:xfrm>
            <a:off x="2595563" y="1152525"/>
            <a:ext cx="553998" cy="2038350"/>
          </a:xfrm>
          <a:prstGeom prst="rect">
            <a:avLst/>
          </a:prstGeom>
          <a:solidFill>
            <a:schemeClr val="bg1"/>
          </a:solidFill>
        </p:spPr>
        <p:txBody>
          <a:bodyPr vert="eaVert" wrap="square" rtlCol="0">
            <a:spAutoFit/>
          </a:bodyPr>
          <a:lstStyle/>
          <a:p>
            <a:pPr algn="ctr"/>
            <a:r>
              <a:rPr kumimoji="1" lang="ja-JP" altLang="en-US" sz="2400" b="1" dirty="0"/>
              <a:t>細胞数</a:t>
            </a:r>
          </a:p>
        </p:txBody>
      </p:sp>
      <p:sp>
        <p:nvSpPr>
          <p:cNvPr id="7" name="テキスト ボックス 6">
            <a:extLst>
              <a:ext uri="{FF2B5EF4-FFF2-40B4-BE49-F238E27FC236}">
                <a16:creationId xmlns:a16="http://schemas.microsoft.com/office/drawing/2014/main" id="{1C4B0923-8EDF-4E0B-92FE-529C234015EE}"/>
              </a:ext>
            </a:extLst>
          </p:cNvPr>
          <p:cNvSpPr txBox="1"/>
          <p:nvPr/>
        </p:nvSpPr>
        <p:spPr>
          <a:xfrm>
            <a:off x="8439149" y="15610"/>
            <a:ext cx="647701" cy="369332"/>
          </a:xfrm>
          <a:prstGeom prst="rect">
            <a:avLst/>
          </a:prstGeom>
          <a:solidFill>
            <a:srgbClr val="FFFF00"/>
          </a:solidFill>
        </p:spPr>
        <p:txBody>
          <a:bodyPr wrap="square" rtlCol="0">
            <a:spAutoFit/>
          </a:bodyPr>
          <a:lstStyle/>
          <a:p>
            <a:pPr algn="ctr"/>
            <a:r>
              <a:rPr kumimoji="1" lang="en-US" altLang="ja-JP" dirty="0"/>
              <a:t>3/3</a:t>
            </a:r>
            <a:endParaRPr kumimoji="1" lang="ja-JP" altLang="en-US" dirty="0"/>
          </a:p>
        </p:txBody>
      </p:sp>
    </p:spTree>
    <p:extLst>
      <p:ext uri="{BB962C8B-B14F-4D97-AF65-F5344CB8AC3E}">
        <p14:creationId xmlns:p14="http://schemas.microsoft.com/office/powerpoint/2010/main" val="515736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5D195B7-F618-48AB-8EA1-E7927D33BFAF}"/>
              </a:ext>
            </a:extLst>
          </p:cNvPr>
          <p:cNvSpPr/>
          <p:nvPr/>
        </p:nvSpPr>
        <p:spPr>
          <a:xfrm>
            <a:off x="466724" y="309588"/>
            <a:ext cx="7972426" cy="5961825"/>
          </a:xfrm>
          <a:prstGeom prst="rect">
            <a:avLst/>
          </a:prstGeom>
        </p:spPr>
        <p:txBody>
          <a:bodyPr wrap="square">
            <a:spAutoFit/>
          </a:bodyPr>
          <a:lstStyle/>
          <a:p>
            <a:pPr algn="ctr">
              <a:spcAft>
                <a:spcPts val="0"/>
              </a:spcAft>
            </a:pPr>
            <a:r>
              <a:rPr lang="ja-JP" altLang="ja-JP" sz="2000" b="1" kern="100" dirty="0">
                <a:latin typeface="游明朝" panose="02020400000000000000" pitchFamily="18" charset="-128"/>
                <a:ea typeface="游明朝" panose="02020400000000000000" pitchFamily="18" charset="-128"/>
                <a:cs typeface="Times New Roman" panose="02020603050405020304" pitchFamily="18" charset="0"/>
              </a:rPr>
              <a:t>韓国における</a:t>
            </a:r>
            <a:r>
              <a:rPr lang="en-US" altLang="ja-JP" sz="2000" b="1" kern="100" dirty="0">
                <a:latin typeface="游明朝" panose="02020400000000000000" pitchFamily="18" charset="-128"/>
                <a:ea typeface="游明朝" panose="02020400000000000000" pitchFamily="18" charset="-128"/>
                <a:cs typeface="Times New Roman" panose="02020603050405020304" pitchFamily="18" charset="0"/>
              </a:rPr>
              <a:t>COVID-19</a:t>
            </a:r>
            <a:r>
              <a:rPr lang="ja-JP" altLang="ja-JP" sz="2000" b="1" kern="100" dirty="0">
                <a:latin typeface="游明朝" panose="02020400000000000000" pitchFamily="18" charset="-128"/>
                <a:ea typeface="游明朝" panose="02020400000000000000" pitchFamily="18" charset="-128"/>
                <a:cs typeface="Times New Roman" panose="02020603050405020304" pitchFamily="18" charset="0"/>
              </a:rPr>
              <a:t>陽性軽症患者</a:t>
            </a:r>
            <a:r>
              <a:rPr lang="ja-JP" altLang="en-US" sz="2000" b="1" kern="100" dirty="0">
                <a:latin typeface="游明朝" panose="02020400000000000000" pitchFamily="18" charset="-128"/>
                <a:ea typeface="游明朝" panose="02020400000000000000" pitchFamily="18" charset="-128"/>
                <a:cs typeface="Times New Roman" panose="02020603050405020304" pitchFamily="18" charset="0"/>
              </a:rPr>
              <a:t>の</a:t>
            </a:r>
            <a:endParaRPr lang="en-US" altLang="ja-JP" sz="2000" b="1" kern="100" dirty="0">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altLang="ja-JP" sz="2000" b="1" kern="100" dirty="0">
                <a:latin typeface="游明朝" panose="02020400000000000000" pitchFamily="18" charset="-128"/>
                <a:ea typeface="游明朝" panose="02020400000000000000" pitchFamily="18" charset="-128"/>
                <a:cs typeface="Times New Roman" panose="02020603050405020304" pitchFamily="18" charset="0"/>
              </a:rPr>
              <a:t>病院外治療センター</a:t>
            </a:r>
            <a:r>
              <a:rPr lang="ja-JP" altLang="en-US" sz="2000" b="1" kern="100" dirty="0">
                <a:latin typeface="游明朝" panose="02020400000000000000" pitchFamily="18" charset="-128"/>
                <a:ea typeface="游明朝" panose="02020400000000000000" pitchFamily="18" charset="-128"/>
                <a:cs typeface="Times New Roman" panose="02020603050405020304" pitchFamily="18" charset="0"/>
              </a:rPr>
              <a:t>（観察ケア施設）</a:t>
            </a:r>
            <a:r>
              <a:rPr lang="ja-JP" altLang="ja-JP" sz="2000" b="1" kern="100" dirty="0">
                <a:latin typeface="游明朝" panose="02020400000000000000" pitchFamily="18" charset="-128"/>
                <a:ea typeface="游明朝" panose="02020400000000000000" pitchFamily="18" charset="-128"/>
                <a:cs typeface="Times New Roman" panose="02020603050405020304" pitchFamily="18" charset="0"/>
              </a:rPr>
              <a:t>の経験</a:t>
            </a:r>
            <a:endParaRPr lang="en-US" altLang="ja-JP" sz="2000" b="1" kern="100" dirty="0">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endParaRPr lang="ja-JP" altLang="ja-JP" sz="2000" b="1"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Park PG, Kim CH, </a:t>
            </a:r>
            <a:r>
              <a:rPr lang="en-US" altLang="ja-JP" kern="100" dirty="0" err="1">
                <a:solidFill>
                  <a:srgbClr val="212121"/>
                </a:solidFill>
                <a:latin typeface="Segoe UI" panose="020B0502040204020203" pitchFamily="34" charset="0"/>
                <a:ea typeface="游明朝" panose="02020400000000000000" pitchFamily="18" charset="-128"/>
                <a:cs typeface="Times New Roman" panose="02020603050405020304" pitchFamily="18" charset="0"/>
              </a:rPr>
              <a:t>Heo</a:t>
            </a:r>
            <a:r>
              <a:rPr lang="en-US" altLang="ja-JP"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Y, Kim TS, Park CW, Kim CH. Out-of-Hospital Cohort Treatment of Coronavirus Disease 2019 Patients with Mild Symptoms in Korea: an Experience from a Single Community Treatment Center. </a:t>
            </a:r>
            <a:r>
              <a:rPr lang="en-US" altLang="ja-JP" i="1" kern="100" dirty="0">
                <a:solidFill>
                  <a:srgbClr val="212121"/>
                </a:solidFill>
                <a:latin typeface="&amp;quot"/>
                <a:ea typeface="游明朝" panose="02020400000000000000" pitchFamily="18" charset="-128"/>
                <a:cs typeface="Times New Roman" panose="02020603050405020304" pitchFamily="18" charset="0"/>
              </a:rPr>
              <a:t>J Korean Med Sci</a:t>
            </a:r>
            <a:r>
              <a:rPr lang="en-US" altLang="ja-JP" kern="100" dirty="0">
                <a:solidFill>
                  <a:srgbClr val="212121"/>
                </a:solidFill>
                <a:latin typeface="Segoe UI" panose="020B0502040204020203" pitchFamily="34" charset="0"/>
                <a:ea typeface="游明朝" panose="02020400000000000000" pitchFamily="18" charset="-128"/>
                <a:cs typeface="Times New Roman" panose="02020603050405020304" pitchFamily="18" charset="0"/>
              </a:rPr>
              <a:t>. 2020;35(13):e140</a:t>
            </a:r>
          </a:p>
          <a:p>
            <a:pPr algn="just">
              <a:spcAft>
                <a:spcPts val="0"/>
              </a:spcAft>
            </a:pPr>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要約</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a:t>
            </a:r>
          </a:p>
          <a:p>
            <a:pPr algn="just">
              <a:lnSpc>
                <a:spcPct val="150000"/>
              </a:lnSpc>
            </a:pPr>
            <a:r>
              <a:rPr lang="ja-JP" altLang="ja-JP" dirty="0"/>
              <a:t>韓国では</a:t>
            </a:r>
            <a:r>
              <a:rPr lang="en-US" altLang="ja-JP" dirty="0"/>
              <a:t>COVID-19</a:t>
            </a:r>
            <a:r>
              <a:rPr lang="ja-JP" altLang="ja-JP" dirty="0"/>
              <a:t>感染一例目が発見されてから</a:t>
            </a:r>
            <a:r>
              <a:rPr lang="en-US" altLang="ja-JP" dirty="0"/>
              <a:t>6</a:t>
            </a:r>
            <a:r>
              <a:rPr lang="ja-JP" altLang="ja-JP" dirty="0"/>
              <a:t>週間たたないうちに、感染者は</a:t>
            </a:r>
            <a:r>
              <a:rPr lang="en-US" altLang="ja-JP" dirty="0"/>
              <a:t>5000</a:t>
            </a:r>
            <a:r>
              <a:rPr lang="ja-JP" altLang="ja-JP" dirty="0"/>
              <a:t>名を超えた。入院施設は満員となり、患者は在宅待機を余儀なくされた。この事態に直面して、韓国では、病院外に</a:t>
            </a:r>
            <a:r>
              <a:rPr lang="en-US" altLang="ja-JP" dirty="0"/>
              <a:t>Community Treatment Center (CTC</a:t>
            </a:r>
            <a:r>
              <a:rPr lang="ja-JP" altLang="ja-JP" dirty="0"/>
              <a:t>：地域治療センター</a:t>
            </a:r>
            <a:r>
              <a:rPr lang="en-US" altLang="ja-JP" dirty="0"/>
              <a:t>)</a:t>
            </a:r>
            <a:r>
              <a:rPr lang="ja-JP" altLang="ja-JP" dirty="0"/>
              <a:t>と名付けた隔離施設を設置した。韓国最大の</a:t>
            </a:r>
            <a:r>
              <a:rPr lang="en-US" altLang="ja-JP" dirty="0"/>
              <a:t>CTC</a:t>
            </a:r>
            <a:r>
              <a:rPr lang="ja-JP" altLang="ja-JP" dirty="0"/>
              <a:t>の一つにおける経験を報告する。最初の</a:t>
            </a:r>
            <a:r>
              <a:rPr lang="en-US" altLang="ja-JP" dirty="0"/>
              <a:t>2</a:t>
            </a:r>
            <a:r>
              <a:rPr lang="ja-JP" altLang="ja-JP" dirty="0"/>
              <a:t>週間に</a:t>
            </a:r>
            <a:r>
              <a:rPr lang="en-US" altLang="ja-JP" dirty="0"/>
              <a:t>309</a:t>
            </a:r>
            <a:r>
              <a:rPr lang="ja-JP" altLang="ja-JP" dirty="0"/>
              <a:t>名が入所し、その後</a:t>
            </a:r>
            <a:r>
              <a:rPr lang="en-US" altLang="ja-JP" dirty="0"/>
              <a:t>7</a:t>
            </a:r>
            <a:r>
              <a:rPr lang="ja-JP" altLang="ja-JP" dirty="0"/>
              <a:t>名が症状悪化のため病院に移された。病状の悪化のない</a:t>
            </a:r>
            <a:r>
              <a:rPr lang="en-US" altLang="ja-JP" dirty="0"/>
              <a:t>107</a:t>
            </a:r>
            <a:r>
              <a:rPr lang="ja-JP" altLang="ja-JP" dirty="0"/>
              <a:t>名が退所した。問題点も少なくないが、</a:t>
            </a:r>
            <a:r>
              <a:rPr lang="en-US" altLang="ja-JP" dirty="0"/>
              <a:t>CTC</a:t>
            </a:r>
            <a:r>
              <a:rPr lang="ja-JP" altLang="ja-JP" dirty="0"/>
              <a:t>設置は</a:t>
            </a:r>
            <a:r>
              <a:rPr lang="en-US" altLang="ja-JP" dirty="0"/>
              <a:t>COVID</a:t>
            </a:r>
            <a:r>
              <a:rPr lang="ja-JP" altLang="ja-JP" dirty="0"/>
              <a:t>感染の爆発的流行に対応できる極めて低コストかつ医療資源を節約できる対策であると考える。</a:t>
            </a:r>
          </a:p>
        </p:txBody>
      </p:sp>
      <p:sp>
        <p:nvSpPr>
          <p:cNvPr id="3" name="テキスト ボックス 2">
            <a:extLst>
              <a:ext uri="{FF2B5EF4-FFF2-40B4-BE49-F238E27FC236}">
                <a16:creationId xmlns:a16="http://schemas.microsoft.com/office/drawing/2014/main" id="{704D95FD-A2BE-4466-87D8-0C24D83D1523}"/>
              </a:ext>
            </a:extLst>
          </p:cNvPr>
          <p:cNvSpPr txBox="1"/>
          <p:nvPr/>
        </p:nvSpPr>
        <p:spPr>
          <a:xfrm>
            <a:off x="8439149" y="15610"/>
            <a:ext cx="647701" cy="369332"/>
          </a:xfrm>
          <a:prstGeom prst="rect">
            <a:avLst/>
          </a:prstGeom>
          <a:solidFill>
            <a:srgbClr val="FFC000"/>
          </a:solidFill>
        </p:spPr>
        <p:txBody>
          <a:bodyPr wrap="square" rtlCol="0">
            <a:spAutoFit/>
          </a:bodyPr>
          <a:lstStyle/>
          <a:p>
            <a:pPr algn="ctr"/>
            <a:r>
              <a:rPr kumimoji="1" lang="en-US" altLang="ja-JP" dirty="0"/>
              <a:t>1/6</a:t>
            </a:r>
            <a:endParaRPr kumimoji="1" lang="ja-JP" altLang="en-US" dirty="0"/>
          </a:p>
        </p:txBody>
      </p:sp>
    </p:spTree>
    <p:extLst>
      <p:ext uri="{BB962C8B-B14F-4D97-AF65-F5344CB8AC3E}">
        <p14:creationId xmlns:p14="http://schemas.microsoft.com/office/powerpoint/2010/main" val="128897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2446376-1F1D-4B4A-ACE5-A9F543D65706}"/>
              </a:ext>
            </a:extLst>
          </p:cNvPr>
          <p:cNvPicPr>
            <a:picLocks noChangeAspect="1"/>
          </p:cNvPicPr>
          <p:nvPr/>
        </p:nvPicPr>
        <p:blipFill rotWithShape="1">
          <a:blip r:embed="rId2"/>
          <a:srcRect t="12778" r="42083" b="5741"/>
          <a:stretch/>
        </p:blipFill>
        <p:spPr>
          <a:xfrm>
            <a:off x="352425" y="89767"/>
            <a:ext cx="8439150" cy="6678466"/>
          </a:xfrm>
          <a:prstGeom prst="rect">
            <a:avLst/>
          </a:prstGeom>
        </p:spPr>
      </p:pic>
      <p:sp>
        <p:nvSpPr>
          <p:cNvPr id="5" name="テキスト ボックス 4">
            <a:extLst>
              <a:ext uri="{FF2B5EF4-FFF2-40B4-BE49-F238E27FC236}">
                <a16:creationId xmlns:a16="http://schemas.microsoft.com/office/drawing/2014/main" id="{397AE038-AE83-4723-B70F-56BCFE01FDB5}"/>
              </a:ext>
            </a:extLst>
          </p:cNvPr>
          <p:cNvSpPr txBox="1"/>
          <p:nvPr/>
        </p:nvSpPr>
        <p:spPr>
          <a:xfrm>
            <a:off x="6381750" y="1287244"/>
            <a:ext cx="2047875" cy="646331"/>
          </a:xfrm>
          <a:prstGeom prst="rect">
            <a:avLst/>
          </a:prstGeom>
          <a:solidFill>
            <a:srgbClr val="FFB7B7"/>
          </a:solidFill>
        </p:spPr>
        <p:txBody>
          <a:bodyPr wrap="square" rtlCol="0">
            <a:spAutoFit/>
          </a:bodyPr>
          <a:lstStyle/>
          <a:p>
            <a:pPr algn="ctr"/>
            <a:r>
              <a:rPr kumimoji="1" lang="ja-JP" altLang="en-US" b="1" dirty="0"/>
              <a:t>診察室</a:t>
            </a:r>
            <a:endParaRPr kumimoji="1" lang="en-US" altLang="ja-JP" b="1" dirty="0"/>
          </a:p>
          <a:p>
            <a:pPr algn="ctr"/>
            <a:r>
              <a:rPr kumimoji="1" lang="ja-JP" altLang="en-US" b="1" dirty="0"/>
              <a:t>レントゲン室</a:t>
            </a:r>
          </a:p>
        </p:txBody>
      </p:sp>
      <p:sp>
        <p:nvSpPr>
          <p:cNvPr id="6" name="テキスト ボックス 5">
            <a:extLst>
              <a:ext uri="{FF2B5EF4-FFF2-40B4-BE49-F238E27FC236}">
                <a16:creationId xmlns:a16="http://schemas.microsoft.com/office/drawing/2014/main" id="{13681B97-CFC4-4D02-B8C5-0359E0FEA9CB}"/>
              </a:ext>
            </a:extLst>
          </p:cNvPr>
          <p:cNvSpPr txBox="1"/>
          <p:nvPr/>
        </p:nvSpPr>
        <p:spPr>
          <a:xfrm>
            <a:off x="6500810" y="5495925"/>
            <a:ext cx="1890716" cy="584775"/>
          </a:xfrm>
          <a:prstGeom prst="rect">
            <a:avLst/>
          </a:prstGeom>
          <a:solidFill>
            <a:schemeClr val="bg1"/>
          </a:solidFill>
        </p:spPr>
        <p:txBody>
          <a:bodyPr wrap="square" rtlCol="0">
            <a:spAutoFit/>
          </a:bodyPr>
          <a:lstStyle/>
          <a:p>
            <a:r>
              <a:rPr kumimoji="1" lang="ja-JP" altLang="en-US" sz="1600" b="1" dirty="0">
                <a:solidFill>
                  <a:srgbClr val="92D050"/>
                </a:solidFill>
              </a:rPr>
              <a:t>■</a:t>
            </a:r>
            <a:r>
              <a:rPr kumimoji="1" lang="ja-JP" altLang="en-US" sz="1600" b="1" dirty="0"/>
              <a:t>クリーンゾーン</a:t>
            </a:r>
            <a:endParaRPr kumimoji="1" lang="en-US" altLang="ja-JP" sz="1600" b="1" dirty="0"/>
          </a:p>
          <a:p>
            <a:r>
              <a:rPr kumimoji="1" lang="ja-JP" altLang="en-US" sz="1600" b="1" dirty="0">
                <a:solidFill>
                  <a:srgbClr val="FFB7B7"/>
                </a:solidFill>
              </a:rPr>
              <a:t>■</a:t>
            </a:r>
            <a:r>
              <a:rPr kumimoji="1" lang="ja-JP" altLang="en-US" sz="1600" b="1" dirty="0"/>
              <a:t>患者ゾーン</a:t>
            </a:r>
          </a:p>
        </p:txBody>
      </p:sp>
      <p:sp>
        <p:nvSpPr>
          <p:cNvPr id="7" name="テキスト ボックス 6">
            <a:extLst>
              <a:ext uri="{FF2B5EF4-FFF2-40B4-BE49-F238E27FC236}">
                <a16:creationId xmlns:a16="http://schemas.microsoft.com/office/drawing/2014/main" id="{7F75090D-00C7-4B75-BD03-6688C58CAE77}"/>
              </a:ext>
            </a:extLst>
          </p:cNvPr>
          <p:cNvSpPr txBox="1"/>
          <p:nvPr/>
        </p:nvSpPr>
        <p:spPr>
          <a:xfrm>
            <a:off x="3762375" y="333375"/>
            <a:ext cx="1666875" cy="400110"/>
          </a:xfrm>
          <a:prstGeom prst="rect">
            <a:avLst/>
          </a:prstGeom>
          <a:solidFill>
            <a:schemeClr val="bg1"/>
          </a:solidFill>
        </p:spPr>
        <p:txBody>
          <a:bodyPr wrap="square" rtlCol="0">
            <a:spAutoFit/>
          </a:bodyPr>
          <a:lstStyle/>
          <a:p>
            <a:pPr algn="ctr"/>
            <a:r>
              <a:rPr kumimoji="1" lang="ja-JP" altLang="en-US" sz="2000" b="1" dirty="0"/>
              <a:t>患者棟</a:t>
            </a:r>
            <a:r>
              <a:rPr kumimoji="1" lang="en-US" altLang="ja-JP" sz="2000" b="1" dirty="0"/>
              <a:t>A</a:t>
            </a:r>
            <a:endParaRPr kumimoji="1" lang="ja-JP" altLang="en-US" sz="2000" b="1" dirty="0"/>
          </a:p>
        </p:txBody>
      </p:sp>
      <p:sp>
        <p:nvSpPr>
          <p:cNvPr id="8" name="テキスト ボックス 7">
            <a:extLst>
              <a:ext uri="{FF2B5EF4-FFF2-40B4-BE49-F238E27FC236}">
                <a16:creationId xmlns:a16="http://schemas.microsoft.com/office/drawing/2014/main" id="{9E42B3D3-F585-412B-8275-97CCF97B8BF7}"/>
              </a:ext>
            </a:extLst>
          </p:cNvPr>
          <p:cNvSpPr txBox="1"/>
          <p:nvPr/>
        </p:nvSpPr>
        <p:spPr>
          <a:xfrm>
            <a:off x="6657975" y="333375"/>
            <a:ext cx="1666875" cy="400110"/>
          </a:xfrm>
          <a:prstGeom prst="rect">
            <a:avLst/>
          </a:prstGeom>
          <a:solidFill>
            <a:schemeClr val="bg1"/>
          </a:solidFill>
        </p:spPr>
        <p:txBody>
          <a:bodyPr wrap="square" rtlCol="0">
            <a:spAutoFit/>
          </a:bodyPr>
          <a:lstStyle/>
          <a:p>
            <a:pPr algn="ctr"/>
            <a:r>
              <a:rPr kumimoji="1" lang="ja-JP" altLang="en-US" sz="2000" b="1" dirty="0"/>
              <a:t>患者棟</a:t>
            </a:r>
            <a:r>
              <a:rPr kumimoji="1" lang="en-US" altLang="ja-JP" sz="2000" b="1" dirty="0"/>
              <a:t>B</a:t>
            </a:r>
            <a:endParaRPr kumimoji="1" lang="ja-JP" altLang="en-US" sz="2000" b="1" dirty="0"/>
          </a:p>
        </p:txBody>
      </p:sp>
      <p:sp>
        <p:nvSpPr>
          <p:cNvPr id="9" name="テキスト ボックス 8">
            <a:extLst>
              <a:ext uri="{FF2B5EF4-FFF2-40B4-BE49-F238E27FC236}">
                <a16:creationId xmlns:a16="http://schemas.microsoft.com/office/drawing/2014/main" id="{66D52C04-60A5-4E56-BDF0-D04201B52350}"/>
              </a:ext>
            </a:extLst>
          </p:cNvPr>
          <p:cNvSpPr txBox="1"/>
          <p:nvPr/>
        </p:nvSpPr>
        <p:spPr>
          <a:xfrm>
            <a:off x="6572248" y="2407024"/>
            <a:ext cx="1666875" cy="400110"/>
          </a:xfrm>
          <a:prstGeom prst="rect">
            <a:avLst/>
          </a:prstGeom>
          <a:solidFill>
            <a:schemeClr val="bg1"/>
          </a:solidFill>
        </p:spPr>
        <p:txBody>
          <a:bodyPr wrap="square" rtlCol="0">
            <a:spAutoFit/>
          </a:bodyPr>
          <a:lstStyle/>
          <a:p>
            <a:pPr algn="ctr"/>
            <a:r>
              <a:rPr kumimoji="1" lang="ja-JP" altLang="en-US" sz="2000" b="1" dirty="0"/>
              <a:t>患者棟</a:t>
            </a:r>
            <a:r>
              <a:rPr kumimoji="1" lang="en-US" altLang="ja-JP" sz="2000" b="1" dirty="0"/>
              <a:t>C</a:t>
            </a:r>
            <a:endParaRPr kumimoji="1" lang="ja-JP" altLang="en-US" sz="2000" b="1" dirty="0"/>
          </a:p>
        </p:txBody>
      </p:sp>
      <p:sp>
        <p:nvSpPr>
          <p:cNvPr id="10" name="テキスト ボックス 9">
            <a:extLst>
              <a:ext uri="{FF2B5EF4-FFF2-40B4-BE49-F238E27FC236}">
                <a16:creationId xmlns:a16="http://schemas.microsoft.com/office/drawing/2014/main" id="{35D29B60-7C10-4C72-B328-89EE5DC16B03}"/>
              </a:ext>
            </a:extLst>
          </p:cNvPr>
          <p:cNvSpPr txBox="1"/>
          <p:nvPr/>
        </p:nvSpPr>
        <p:spPr>
          <a:xfrm>
            <a:off x="790580" y="2253136"/>
            <a:ext cx="1781171" cy="707886"/>
          </a:xfrm>
          <a:prstGeom prst="rect">
            <a:avLst/>
          </a:prstGeom>
          <a:solidFill>
            <a:schemeClr val="bg1"/>
          </a:solidFill>
        </p:spPr>
        <p:txBody>
          <a:bodyPr wrap="square" rtlCol="0">
            <a:spAutoFit/>
          </a:bodyPr>
          <a:lstStyle/>
          <a:p>
            <a:pPr algn="ctr"/>
            <a:r>
              <a:rPr kumimoji="1" lang="ja-JP" altLang="en-US" sz="2000" b="1" dirty="0"/>
              <a:t>医療スタッフ控室</a:t>
            </a:r>
          </a:p>
        </p:txBody>
      </p:sp>
      <p:sp>
        <p:nvSpPr>
          <p:cNvPr id="11" name="テキスト ボックス 10">
            <a:extLst>
              <a:ext uri="{FF2B5EF4-FFF2-40B4-BE49-F238E27FC236}">
                <a16:creationId xmlns:a16="http://schemas.microsoft.com/office/drawing/2014/main" id="{A0E6FB2E-6860-42DB-A42F-C1C34324E6E5}"/>
              </a:ext>
            </a:extLst>
          </p:cNvPr>
          <p:cNvSpPr txBox="1"/>
          <p:nvPr/>
        </p:nvSpPr>
        <p:spPr>
          <a:xfrm>
            <a:off x="3481387" y="2967335"/>
            <a:ext cx="1071563" cy="861774"/>
          </a:xfrm>
          <a:prstGeom prst="rect">
            <a:avLst/>
          </a:prstGeom>
          <a:solidFill>
            <a:schemeClr val="bg1"/>
          </a:solidFill>
        </p:spPr>
        <p:txBody>
          <a:bodyPr wrap="square" rtlCol="0">
            <a:spAutoFit/>
          </a:bodyPr>
          <a:lstStyle/>
          <a:p>
            <a:pPr algn="ctr"/>
            <a:r>
              <a:rPr kumimoji="1" lang="ja-JP" altLang="en-US" sz="1600" b="1" dirty="0"/>
              <a:t>シャワールーム</a:t>
            </a:r>
            <a:endParaRPr kumimoji="1" lang="en-US" altLang="ja-JP" sz="1600" b="1" dirty="0"/>
          </a:p>
          <a:p>
            <a:pPr algn="ctr"/>
            <a:r>
              <a:rPr kumimoji="1" lang="ja-JP" altLang="en-US" sz="1600" b="1" dirty="0"/>
              <a:t>（</a:t>
            </a:r>
            <a:r>
              <a:rPr kumimoji="1" lang="en-US" altLang="ja-JP" sz="1600" b="1" dirty="0"/>
              <a:t>2</a:t>
            </a:r>
            <a:r>
              <a:rPr kumimoji="1" lang="ja-JP" altLang="en-US" sz="1600" b="1" dirty="0"/>
              <a:t>階）</a:t>
            </a:r>
          </a:p>
        </p:txBody>
      </p:sp>
      <p:sp>
        <p:nvSpPr>
          <p:cNvPr id="12" name="テキスト ボックス 11">
            <a:extLst>
              <a:ext uri="{FF2B5EF4-FFF2-40B4-BE49-F238E27FC236}">
                <a16:creationId xmlns:a16="http://schemas.microsoft.com/office/drawing/2014/main" id="{11752705-A9A8-412A-9F51-5B5D2FDC036D}"/>
              </a:ext>
            </a:extLst>
          </p:cNvPr>
          <p:cNvSpPr txBox="1"/>
          <p:nvPr/>
        </p:nvSpPr>
        <p:spPr>
          <a:xfrm>
            <a:off x="4710112" y="3008647"/>
            <a:ext cx="942975" cy="584775"/>
          </a:xfrm>
          <a:prstGeom prst="rect">
            <a:avLst/>
          </a:prstGeom>
          <a:solidFill>
            <a:schemeClr val="bg1"/>
          </a:solidFill>
        </p:spPr>
        <p:txBody>
          <a:bodyPr wrap="square" rtlCol="0">
            <a:spAutoFit/>
          </a:bodyPr>
          <a:lstStyle/>
          <a:p>
            <a:pPr algn="ctr"/>
            <a:r>
              <a:rPr kumimoji="1" lang="ja-JP" altLang="en-US" sz="1600" b="1" dirty="0"/>
              <a:t>前室</a:t>
            </a:r>
            <a:endParaRPr kumimoji="1" lang="en-US" altLang="ja-JP" sz="1600" b="1" dirty="0"/>
          </a:p>
          <a:p>
            <a:pPr algn="ctr"/>
            <a:r>
              <a:rPr kumimoji="1" lang="ja-JP" altLang="en-US" sz="1600" b="1" dirty="0"/>
              <a:t>（</a:t>
            </a:r>
            <a:r>
              <a:rPr kumimoji="1" lang="en-US" altLang="ja-JP" sz="1600" b="1" dirty="0"/>
              <a:t>1</a:t>
            </a:r>
            <a:r>
              <a:rPr kumimoji="1" lang="ja-JP" altLang="en-US" sz="1600" b="1" dirty="0"/>
              <a:t>階）</a:t>
            </a:r>
          </a:p>
        </p:txBody>
      </p:sp>
      <p:sp>
        <p:nvSpPr>
          <p:cNvPr id="13" name="テキスト ボックス 12">
            <a:extLst>
              <a:ext uri="{FF2B5EF4-FFF2-40B4-BE49-F238E27FC236}">
                <a16:creationId xmlns:a16="http://schemas.microsoft.com/office/drawing/2014/main" id="{716FC8B6-9FCE-49E0-BD8C-5935310F2E1B}"/>
              </a:ext>
            </a:extLst>
          </p:cNvPr>
          <p:cNvSpPr txBox="1"/>
          <p:nvPr/>
        </p:nvSpPr>
        <p:spPr>
          <a:xfrm>
            <a:off x="3481387" y="1681133"/>
            <a:ext cx="1366838" cy="369332"/>
          </a:xfrm>
          <a:prstGeom prst="rect">
            <a:avLst/>
          </a:prstGeom>
          <a:solidFill>
            <a:schemeClr val="bg1"/>
          </a:solidFill>
        </p:spPr>
        <p:txBody>
          <a:bodyPr wrap="square" rtlCol="0">
            <a:spAutoFit/>
          </a:bodyPr>
          <a:lstStyle/>
          <a:p>
            <a:pPr algn="ctr"/>
            <a:r>
              <a:rPr kumimoji="1" lang="ja-JP" altLang="en-US" b="1" dirty="0"/>
              <a:t>更衣エリア</a:t>
            </a:r>
            <a:endParaRPr kumimoji="1" lang="en-US" altLang="ja-JP" b="1" dirty="0"/>
          </a:p>
        </p:txBody>
      </p:sp>
      <p:sp>
        <p:nvSpPr>
          <p:cNvPr id="14" name="テキスト ボックス 13">
            <a:extLst>
              <a:ext uri="{FF2B5EF4-FFF2-40B4-BE49-F238E27FC236}">
                <a16:creationId xmlns:a16="http://schemas.microsoft.com/office/drawing/2014/main" id="{9D1FA109-29BA-406A-AF1E-2863E7DF0C78}"/>
              </a:ext>
            </a:extLst>
          </p:cNvPr>
          <p:cNvSpPr txBox="1"/>
          <p:nvPr/>
        </p:nvSpPr>
        <p:spPr>
          <a:xfrm>
            <a:off x="3519487" y="5723096"/>
            <a:ext cx="2138363" cy="461665"/>
          </a:xfrm>
          <a:prstGeom prst="rect">
            <a:avLst/>
          </a:prstGeom>
          <a:solidFill>
            <a:schemeClr val="bg1"/>
          </a:solidFill>
        </p:spPr>
        <p:txBody>
          <a:bodyPr wrap="square" rtlCol="0">
            <a:spAutoFit/>
          </a:bodyPr>
          <a:lstStyle/>
          <a:p>
            <a:pPr algn="ctr"/>
            <a:r>
              <a:rPr kumimoji="1" lang="ja-JP" altLang="en-US" sz="2400" b="1" dirty="0"/>
              <a:t>施設管理室</a:t>
            </a:r>
            <a:endParaRPr kumimoji="1" lang="en-US" altLang="ja-JP" sz="2400" b="1" dirty="0"/>
          </a:p>
        </p:txBody>
      </p:sp>
      <p:sp>
        <p:nvSpPr>
          <p:cNvPr id="15" name="テキスト ボックス 14">
            <a:extLst>
              <a:ext uri="{FF2B5EF4-FFF2-40B4-BE49-F238E27FC236}">
                <a16:creationId xmlns:a16="http://schemas.microsoft.com/office/drawing/2014/main" id="{B99CCEF6-B69D-4952-9F0C-B2C60A6FD63E}"/>
              </a:ext>
            </a:extLst>
          </p:cNvPr>
          <p:cNvSpPr txBox="1"/>
          <p:nvPr/>
        </p:nvSpPr>
        <p:spPr>
          <a:xfrm>
            <a:off x="390525" y="6332226"/>
            <a:ext cx="7943851" cy="400110"/>
          </a:xfrm>
          <a:prstGeom prst="rect">
            <a:avLst/>
          </a:prstGeom>
          <a:solidFill>
            <a:schemeClr val="bg1"/>
          </a:solidFill>
        </p:spPr>
        <p:txBody>
          <a:bodyPr wrap="square" rtlCol="0">
            <a:spAutoFit/>
          </a:bodyPr>
          <a:lstStyle/>
          <a:p>
            <a:r>
              <a:rPr kumimoji="1" lang="ja-JP" altLang="en-US" sz="2000" dirty="0"/>
              <a:t>図</a:t>
            </a:r>
            <a:r>
              <a:rPr kumimoji="1" lang="en-US" altLang="ja-JP" sz="2000" dirty="0"/>
              <a:t>1</a:t>
            </a:r>
            <a:r>
              <a:rPr kumimoji="1" lang="ja-JP" altLang="en-US" sz="2000" dirty="0"/>
              <a:t>　</a:t>
            </a:r>
            <a:r>
              <a:rPr lang="ja-JP" altLang="ja-JP" sz="2000" dirty="0"/>
              <a:t>大邱広域市</a:t>
            </a:r>
            <a:r>
              <a:rPr lang="ja-JP" altLang="en-US" sz="2000" dirty="0"/>
              <a:t>の</a:t>
            </a:r>
            <a:r>
              <a:rPr lang="en-US" altLang="ja-JP" sz="2000" dirty="0"/>
              <a:t>CTC</a:t>
            </a:r>
            <a:r>
              <a:rPr lang="ja-JP" altLang="en-US" sz="2000" dirty="0"/>
              <a:t>概念図。矢印は医療スタッフの動線を示す</a:t>
            </a:r>
            <a:endParaRPr kumimoji="1" lang="ja-JP" altLang="en-US" sz="2000" dirty="0"/>
          </a:p>
        </p:txBody>
      </p:sp>
      <p:sp>
        <p:nvSpPr>
          <p:cNvPr id="16" name="テキスト ボックス 15">
            <a:extLst>
              <a:ext uri="{FF2B5EF4-FFF2-40B4-BE49-F238E27FC236}">
                <a16:creationId xmlns:a16="http://schemas.microsoft.com/office/drawing/2014/main" id="{2B76902B-2920-438B-8869-58A754F20B98}"/>
              </a:ext>
            </a:extLst>
          </p:cNvPr>
          <p:cNvSpPr txBox="1"/>
          <p:nvPr/>
        </p:nvSpPr>
        <p:spPr>
          <a:xfrm>
            <a:off x="8439149" y="15610"/>
            <a:ext cx="647701" cy="369332"/>
          </a:xfrm>
          <a:prstGeom prst="rect">
            <a:avLst/>
          </a:prstGeom>
          <a:solidFill>
            <a:srgbClr val="FFC000"/>
          </a:solidFill>
        </p:spPr>
        <p:txBody>
          <a:bodyPr wrap="square" rtlCol="0">
            <a:spAutoFit/>
          </a:bodyPr>
          <a:lstStyle/>
          <a:p>
            <a:pPr algn="ctr"/>
            <a:r>
              <a:rPr kumimoji="1" lang="en-US" altLang="ja-JP" dirty="0"/>
              <a:t>2/6</a:t>
            </a:r>
            <a:endParaRPr kumimoji="1" lang="ja-JP" altLang="en-US" dirty="0"/>
          </a:p>
        </p:txBody>
      </p:sp>
    </p:spTree>
    <p:extLst>
      <p:ext uri="{BB962C8B-B14F-4D97-AF65-F5344CB8AC3E}">
        <p14:creationId xmlns:p14="http://schemas.microsoft.com/office/powerpoint/2010/main" val="3858328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034EE71-6670-419F-9F06-D54A9ABF6188}"/>
              </a:ext>
            </a:extLst>
          </p:cNvPr>
          <p:cNvSpPr/>
          <p:nvPr/>
        </p:nvSpPr>
        <p:spPr>
          <a:xfrm>
            <a:off x="180975" y="412789"/>
            <a:ext cx="8782049" cy="5870453"/>
          </a:xfrm>
          <a:prstGeom prst="rect">
            <a:avLst/>
          </a:prstGeom>
        </p:spPr>
        <p:txBody>
          <a:bodyPr wrap="square">
            <a:spAutoFit/>
          </a:bodyPr>
          <a:lstStyle/>
          <a:p>
            <a:pPr algn="just">
              <a:lnSpc>
                <a:spcPct val="150000"/>
              </a:lnSpc>
              <a:spcAft>
                <a:spcPts val="0"/>
              </a:spcAft>
            </a:pPr>
            <a:r>
              <a:rPr lang="en-US" altLang="ja-JP" kern="100" dirty="0">
                <a:latin typeface="+mn-ea"/>
                <a:cs typeface="Times New Roman" panose="02020603050405020304" pitchFamily="18" charset="0"/>
              </a:rPr>
              <a:t>【</a:t>
            </a:r>
            <a:r>
              <a:rPr lang="ja-JP" altLang="en-US" kern="100" dirty="0">
                <a:latin typeface="+mn-ea"/>
                <a:cs typeface="Times New Roman" panose="02020603050405020304" pitchFamily="18" charset="0"/>
              </a:rPr>
              <a:t>本文要旨</a:t>
            </a:r>
            <a:r>
              <a:rPr lang="en-US" altLang="ja-JP" kern="100" dirty="0">
                <a:latin typeface="+mn-ea"/>
                <a:cs typeface="Times New Roman" panose="02020603050405020304" pitchFamily="18" charset="0"/>
              </a:rPr>
              <a:t>】</a:t>
            </a:r>
            <a:r>
              <a:rPr lang="ja-JP" altLang="en-US" kern="100" dirty="0">
                <a:latin typeface="+mn-ea"/>
                <a:cs typeface="Times New Roman" panose="02020603050405020304" pitchFamily="18" charset="0"/>
              </a:rPr>
              <a:t>　</a:t>
            </a:r>
            <a:endParaRPr lang="en-US" altLang="ja-JP" kern="100" dirty="0">
              <a:latin typeface="+mn-ea"/>
              <a:cs typeface="Times New Roman" panose="02020603050405020304" pitchFamily="18" charset="0"/>
            </a:endParaRPr>
          </a:p>
          <a:p>
            <a:pPr algn="just">
              <a:lnSpc>
                <a:spcPct val="150000"/>
              </a:lnSpc>
              <a:spcAft>
                <a:spcPts val="0"/>
              </a:spcAft>
            </a:pPr>
            <a:r>
              <a:rPr lang="ja-JP" altLang="ja-JP" kern="100" dirty="0">
                <a:latin typeface="+mn-ea"/>
                <a:cs typeface="Times New Roman" panose="02020603050405020304" pitchFamily="18" charset="0"/>
              </a:rPr>
              <a:t>韓国では、</a:t>
            </a:r>
            <a:r>
              <a:rPr lang="ja-JP" altLang="ja-JP" kern="100" dirty="0">
                <a:solidFill>
                  <a:srgbClr val="000000"/>
                </a:solidFill>
                <a:latin typeface="+mn-ea"/>
                <a:cs typeface="Arial" panose="020B0604020202020204" pitchFamily="34" charset="0"/>
              </a:rPr>
              <a:t>大邱広域市を中心に</a:t>
            </a:r>
            <a:r>
              <a:rPr lang="en-US" altLang="ja-JP" kern="100" dirty="0">
                <a:solidFill>
                  <a:srgbClr val="000000"/>
                </a:solidFill>
                <a:latin typeface="+mn-ea"/>
                <a:cs typeface="Times New Roman" panose="02020603050405020304" pitchFamily="18" charset="0"/>
              </a:rPr>
              <a:t>COVID-19</a:t>
            </a:r>
            <a:r>
              <a:rPr lang="ja-JP" altLang="ja-JP" kern="100" dirty="0">
                <a:solidFill>
                  <a:srgbClr val="000000"/>
                </a:solidFill>
                <a:latin typeface="+mn-ea"/>
                <a:cs typeface="Arial" panose="020B0604020202020204" pitchFamily="34" charset="0"/>
              </a:rPr>
              <a:t>感染が多発し病床は満床となった。</a:t>
            </a:r>
            <a:r>
              <a:rPr lang="en-US" altLang="ja-JP" kern="100" dirty="0">
                <a:solidFill>
                  <a:srgbClr val="000000"/>
                </a:solidFill>
                <a:latin typeface="+mn-ea"/>
                <a:cs typeface="Times New Roman" panose="02020603050405020304" pitchFamily="18" charset="0"/>
              </a:rPr>
              <a:t>2</a:t>
            </a:r>
            <a:r>
              <a:rPr lang="ja-JP" altLang="ja-JP" kern="100" dirty="0">
                <a:solidFill>
                  <a:srgbClr val="000000"/>
                </a:solidFill>
                <a:latin typeface="+mn-ea"/>
                <a:cs typeface="Arial" panose="020B0604020202020204" pitchFamily="34" charset="0"/>
              </a:rPr>
              <a:t>月</a:t>
            </a:r>
            <a:r>
              <a:rPr lang="en-US" altLang="ja-JP" kern="100" dirty="0">
                <a:solidFill>
                  <a:srgbClr val="000000"/>
                </a:solidFill>
                <a:latin typeface="+mn-ea"/>
                <a:cs typeface="Times New Roman" panose="02020603050405020304" pitchFamily="18" charset="0"/>
              </a:rPr>
              <a:t>27</a:t>
            </a:r>
            <a:r>
              <a:rPr lang="ja-JP" altLang="ja-JP" kern="100" dirty="0">
                <a:solidFill>
                  <a:srgbClr val="000000"/>
                </a:solidFill>
                <a:latin typeface="+mn-ea"/>
                <a:cs typeface="Arial" panose="020B0604020202020204" pitchFamily="34" charset="0"/>
              </a:rPr>
              <a:t>日には自宅待機中の感染者が入院できずに死亡した。</a:t>
            </a:r>
            <a:endParaRPr lang="en-US" altLang="ja-JP" kern="100" dirty="0">
              <a:solidFill>
                <a:srgbClr val="000000"/>
              </a:solidFill>
              <a:latin typeface="+mn-ea"/>
              <a:cs typeface="Arial" panose="020B0604020202020204" pitchFamily="34" charset="0"/>
            </a:endParaRPr>
          </a:p>
          <a:p>
            <a:pPr algn="just">
              <a:lnSpc>
                <a:spcPct val="150000"/>
              </a:lnSpc>
              <a:spcAft>
                <a:spcPts val="0"/>
              </a:spcAft>
            </a:pPr>
            <a:r>
              <a:rPr lang="ja-JP" altLang="en-US" kern="100" dirty="0">
                <a:solidFill>
                  <a:srgbClr val="000000"/>
                </a:solidFill>
                <a:latin typeface="+mn-ea"/>
                <a:cs typeface="Arial" panose="020B0604020202020204" pitchFamily="34" charset="0"/>
              </a:rPr>
              <a:t>　</a:t>
            </a:r>
            <a:r>
              <a:rPr lang="ja-JP" altLang="ja-JP" kern="100" dirty="0">
                <a:solidFill>
                  <a:srgbClr val="000000"/>
                </a:solidFill>
                <a:latin typeface="+mn-ea"/>
                <a:cs typeface="Arial" panose="020B0604020202020204" pitchFamily="34" charset="0"/>
              </a:rPr>
              <a:t>こ</a:t>
            </a:r>
            <a:r>
              <a:rPr lang="ja-JP" altLang="en-US" kern="100" dirty="0">
                <a:solidFill>
                  <a:srgbClr val="000000"/>
                </a:solidFill>
                <a:latin typeface="+mn-ea"/>
                <a:cs typeface="Arial" panose="020B0604020202020204" pitchFamily="34" charset="0"/>
              </a:rPr>
              <a:t>のような</a:t>
            </a:r>
            <a:r>
              <a:rPr lang="ja-JP" altLang="ja-JP" kern="100" dirty="0">
                <a:solidFill>
                  <a:srgbClr val="000000"/>
                </a:solidFill>
                <a:latin typeface="+mn-ea"/>
                <a:cs typeface="Arial" panose="020B0604020202020204" pitchFamily="34" charset="0"/>
              </a:rPr>
              <a:t>事態を</a:t>
            </a:r>
            <a:r>
              <a:rPr lang="ja-JP" altLang="en-US" kern="100" dirty="0">
                <a:solidFill>
                  <a:srgbClr val="000000"/>
                </a:solidFill>
                <a:latin typeface="+mn-ea"/>
                <a:cs typeface="Arial" panose="020B0604020202020204" pitchFamily="34" charset="0"/>
              </a:rPr>
              <a:t>うけ</a:t>
            </a:r>
            <a:r>
              <a:rPr lang="ja-JP" altLang="ja-JP" kern="100" dirty="0">
                <a:solidFill>
                  <a:srgbClr val="000000"/>
                </a:solidFill>
                <a:latin typeface="+mn-ea"/>
                <a:cs typeface="Arial" panose="020B0604020202020204" pitchFamily="34" charset="0"/>
              </a:rPr>
              <a:t>、</a:t>
            </a:r>
            <a:r>
              <a:rPr lang="en-US" altLang="ja-JP" kern="100" dirty="0">
                <a:solidFill>
                  <a:srgbClr val="000000"/>
                </a:solidFill>
                <a:latin typeface="+mn-ea"/>
                <a:cs typeface="Times New Roman" panose="02020603050405020304" pitchFamily="18" charset="0"/>
              </a:rPr>
              <a:t>3</a:t>
            </a:r>
            <a:r>
              <a:rPr lang="ja-JP" altLang="ja-JP" kern="100" dirty="0">
                <a:solidFill>
                  <a:srgbClr val="000000"/>
                </a:solidFill>
                <a:latin typeface="+mn-ea"/>
                <a:cs typeface="Arial" panose="020B0604020202020204" pitchFamily="34" charset="0"/>
              </a:rPr>
              <a:t>月</a:t>
            </a:r>
            <a:r>
              <a:rPr lang="en-US" altLang="ja-JP" kern="100" dirty="0">
                <a:solidFill>
                  <a:srgbClr val="000000"/>
                </a:solidFill>
                <a:latin typeface="+mn-ea"/>
                <a:cs typeface="Times New Roman" panose="02020603050405020304" pitchFamily="18" charset="0"/>
              </a:rPr>
              <a:t>18</a:t>
            </a:r>
            <a:r>
              <a:rPr lang="ja-JP" altLang="ja-JP" kern="100" dirty="0">
                <a:solidFill>
                  <a:srgbClr val="000000"/>
                </a:solidFill>
                <a:latin typeface="+mn-ea"/>
                <a:cs typeface="Arial" panose="020B0604020202020204" pitchFamily="34" charset="0"/>
              </a:rPr>
              <a:t>日に</a:t>
            </a:r>
            <a:r>
              <a:rPr lang="en-US" altLang="ja-JP" kern="100" dirty="0">
                <a:solidFill>
                  <a:srgbClr val="000000"/>
                </a:solidFill>
                <a:latin typeface="+mn-ea"/>
                <a:cs typeface="Times New Roman" panose="02020603050405020304" pitchFamily="18" charset="0"/>
              </a:rPr>
              <a:t>12</a:t>
            </a:r>
            <a:r>
              <a:rPr lang="ja-JP" altLang="ja-JP" kern="100" dirty="0">
                <a:solidFill>
                  <a:srgbClr val="000000"/>
                </a:solidFill>
                <a:latin typeface="+mn-ea"/>
                <a:cs typeface="Arial" panose="020B0604020202020204" pitchFamily="34" charset="0"/>
              </a:rPr>
              <a:t>か所の</a:t>
            </a:r>
            <a:r>
              <a:rPr lang="en-US" altLang="ja-JP" kern="100" dirty="0">
                <a:solidFill>
                  <a:srgbClr val="000000"/>
                </a:solidFill>
                <a:latin typeface="+mn-ea"/>
                <a:cs typeface="Times New Roman" panose="02020603050405020304" pitchFamily="18" charset="0"/>
              </a:rPr>
              <a:t>CTC</a:t>
            </a:r>
            <a:r>
              <a:rPr lang="ja-JP" altLang="ja-JP" kern="100" dirty="0">
                <a:solidFill>
                  <a:srgbClr val="000000"/>
                </a:solidFill>
                <a:latin typeface="+mn-ea"/>
                <a:cs typeface="Arial" panose="020B0604020202020204" pitchFamily="34" charset="0"/>
              </a:rPr>
              <a:t>が韓国内に設置された。大邱広域市には最大規模の</a:t>
            </a:r>
            <a:r>
              <a:rPr lang="en-US" altLang="ja-JP" kern="100" dirty="0">
                <a:solidFill>
                  <a:srgbClr val="000000"/>
                </a:solidFill>
                <a:latin typeface="+mn-ea"/>
                <a:cs typeface="Times New Roman" panose="02020603050405020304" pitchFamily="18" charset="0"/>
              </a:rPr>
              <a:t>CTC</a:t>
            </a:r>
            <a:r>
              <a:rPr lang="ja-JP" altLang="ja-JP" kern="100" dirty="0">
                <a:solidFill>
                  <a:srgbClr val="000000"/>
                </a:solidFill>
                <a:latin typeface="+mn-ea"/>
                <a:cs typeface="Arial" panose="020B0604020202020204" pitchFamily="34" charset="0"/>
              </a:rPr>
              <a:t>が以前民間企業の寮だったビルに設置された。</a:t>
            </a:r>
            <a:endParaRPr lang="en-US" altLang="ja-JP" kern="100" dirty="0">
              <a:solidFill>
                <a:srgbClr val="000000"/>
              </a:solidFill>
              <a:latin typeface="+mn-ea"/>
              <a:cs typeface="Arial" panose="020B0604020202020204" pitchFamily="34" charset="0"/>
            </a:endParaRPr>
          </a:p>
          <a:p>
            <a:pPr algn="just">
              <a:lnSpc>
                <a:spcPct val="150000"/>
              </a:lnSpc>
              <a:spcAft>
                <a:spcPts val="0"/>
              </a:spcAft>
            </a:pPr>
            <a:r>
              <a:rPr lang="ja-JP" altLang="en-US" kern="100" dirty="0">
                <a:solidFill>
                  <a:srgbClr val="000000"/>
                </a:solidFill>
                <a:latin typeface="+mn-ea"/>
                <a:cs typeface="Arial" panose="020B0604020202020204" pitchFamily="34" charset="0"/>
              </a:rPr>
              <a:t>　</a:t>
            </a:r>
            <a:r>
              <a:rPr lang="ja-JP" altLang="ja-JP" kern="100" dirty="0">
                <a:solidFill>
                  <a:srgbClr val="000000"/>
                </a:solidFill>
                <a:latin typeface="+mn-ea"/>
                <a:cs typeface="Arial" panose="020B0604020202020204" pitchFamily="34" charset="0"/>
              </a:rPr>
              <a:t>江原国立大学病院から医師</a:t>
            </a:r>
            <a:r>
              <a:rPr lang="en-US" altLang="ja-JP" kern="100" dirty="0">
                <a:solidFill>
                  <a:srgbClr val="000000"/>
                </a:solidFill>
                <a:latin typeface="+mn-ea"/>
                <a:cs typeface="Times New Roman" panose="02020603050405020304" pitchFamily="18" charset="0"/>
              </a:rPr>
              <a:t>7</a:t>
            </a:r>
            <a:r>
              <a:rPr lang="ja-JP" altLang="ja-JP" kern="100" dirty="0">
                <a:solidFill>
                  <a:srgbClr val="000000"/>
                </a:solidFill>
                <a:latin typeface="+mn-ea"/>
                <a:cs typeface="Arial" panose="020B0604020202020204" pitchFamily="34" charset="0"/>
              </a:rPr>
              <a:t>名、看護師</a:t>
            </a:r>
            <a:r>
              <a:rPr lang="en-US" altLang="ja-JP" kern="100" dirty="0">
                <a:solidFill>
                  <a:srgbClr val="000000"/>
                </a:solidFill>
                <a:latin typeface="+mn-ea"/>
                <a:cs typeface="Times New Roman" panose="02020603050405020304" pitchFamily="18" charset="0"/>
              </a:rPr>
              <a:t>5</a:t>
            </a:r>
            <a:r>
              <a:rPr lang="ja-JP" altLang="ja-JP" kern="100" dirty="0">
                <a:solidFill>
                  <a:srgbClr val="000000"/>
                </a:solidFill>
                <a:latin typeface="+mn-ea"/>
                <a:cs typeface="Arial" panose="020B0604020202020204" pitchFamily="34" charset="0"/>
              </a:rPr>
              <a:t>名、レントゲン技師</a:t>
            </a:r>
            <a:r>
              <a:rPr lang="en-US" altLang="ja-JP" kern="100" dirty="0">
                <a:solidFill>
                  <a:srgbClr val="000000"/>
                </a:solidFill>
                <a:latin typeface="+mn-ea"/>
                <a:cs typeface="Times New Roman" panose="02020603050405020304" pitchFamily="18" charset="0"/>
              </a:rPr>
              <a:t>1</a:t>
            </a:r>
            <a:r>
              <a:rPr lang="ja-JP" altLang="ja-JP" kern="100" dirty="0">
                <a:solidFill>
                  <a:srgbClr val="000000"/>
                </a:solidFill>
                <a:latin typeface="+mn-ea"/>
                <a:cs typeface="Arial" panose="020B0604020202020204" pitchFamily="34" charset="0"/>
              </a:rPr>
              <a:t>名が派遣され医療ケアに当たっている。保健省から</a:t>
            </a:r>
            <a:r>
              <a:rPr lang="en-US" altLang="ja-JP" kern="100" dirty="0">
                <a:solidFill>
                  <a:srgbClr val="000000"/>
                </a:solidFill>
                <a:latin typeface="+mn-ea"/>
                <a:cs typeface="Times New Roman" panose="02020603050405020304" pitchFamily="18" charset="0"/>
              </a:rPr>
              <a:t>7</a:t>
            </a:r>
            <a:r>
              <a:rPr lang="ja-JP" altLang="ja-JP" kern="100" dirty="0">
                <a:solidFill>
                  <a:srgbClr val="000000"/>
                </a:solidFill>
                <a:latin typeface="+mn-ea"/>
                <a:cs typeface="Arial" panose="020B0604020202020204" pitchFamily="34" charset="0"/>
              </a:rPr>
              <a:t>名の公衆衛生医も派遣され、ボランティアとして</a:t>
            </a:r>
            <a:r>
              <a:rPr lang="en-US" altLang="ja-JP" kern="100" dirty="0">
                <a:solidFill>
                  <a:srgbClr val="000000"/>
                </a:solidFill>
                <a:latin typeface="+mn-ea"/>
                <a:cs typeface="Times New Roman" panose="02020603050405020304" pitchFamily="18" charset="0"/>
              </a:rPr>
              <a:t>12</a:t>
            </a:r>
            <a:r>
              <a:rPr lang="ja-JP" altLang="ja-JP" kern="100" dirty="0">
                <a:solidFill>
                  <a:srgbClr val="000000"/>
                </a:solidFill>
                <a:latin typeface="+mn-ea"/>
                <a:cs typeface="Arial" panose="020B0604020202020204" pitchFamily="34" charset="0"/>
              </a:rPr>
              <a:t>名の看護師と</a:t>
            </a:r>
            <a:r>
              <a:rPr lang="en-US" altLang="ja-JP" kern="100" dirty="0">
                <a:solidFill>
                  <a:srgbClr val="000000"/>
                </a:solidFill>
                <a:latin typeface="+mn-ea"/>
                <a:cs typeface="Times New Roman" panose="02020603050405020304" pitchFamily="18" charset="0"/>
              </a:rPr>
              <a:t>12</a:t>
            </a:r>
            <a:r>
              <a:rPr lang="ja-JP" altLang="ja-JP" kern="100" dirty="0">
                <a:solidFill>
                  <a:srgbClr val="000000"/>
                </a:solidFill>
                <a:latin typeface="+mn-ea"/>
                <a:cs typeface="Arial" panose="020B0604020202020204" pitchFamily="34" charset="0"/>
              </a:rPr>
              <a:t>名の看護助手も勤務している。</a:t>
            </a:r>
            <a:endParaRPr lang="en-US" altLang="ja-JP" kern="100" dirty="0">
              <a:solidFill>
                <a:srgbClr val="000000"/>
              </a:solidFill>
              <a:latin typeface="+mn-ea"/>
              <a:cs typeface="Arial" panose="020B0604020202020204" pitchFamily="34" charset="0"/>
            </a:endParaRPr>
          </a:p>
          <a:p>
            <a:pPr algn="just">
              <a:lnSpc>
                <a:spcPct val="150000"/>
              </a:lnSpc>
              <a:spcAft>
                <a:spcPts val="0"/>
              </a:spcAft>
            </a:pPr>
            <a:r>
              <a:rPr lang="ja-JP" altLang="en-US" kern="100" dirty="0">
                <a:solidFill>
                  <a:srgbClr val="000000"/>
                </a:solidFill>
                <a:latin typeface="+mn-ea"/>
                <a:cs typeface="Arial" panose="020B0604020202020204" pitchFamily="34" charset="0"/>
              </a:rPr>
              <a:t>　</a:t>
            </a:r>
            <a:r>
              <a:rPr lang="ja-JP" altLang="ja-JP" kern="100" dirty="0">
                <a:solidFill>
                  <a:srgbClr val="000000"/>
                </a:solidFill>
                <a:latin typeface="+mn-ea"/>
                <a:cs typeface="Arial" panose="020B0604020202020204" pitchFamily="34" charset="0"/>
              </a:rPr>
              <a:t>医師は</a:t>
            </a:r>
            <a:r>
              <a:rPr lang="en-US" altLang="ja-JP" kern="100" dirty="0">
                <a:solidFill>
                  <a:srgbClr val="000000"/>
                </a:solidFill>
                <a:latin typeface="+mn-ea"/>
                <a:cs typeface="Times New Roman" panose="02020603050405020304" pitchFamily="18" charset="0"/>
              </a:rPr>
              <a:t>2</a:t>
            </a:r>
            <a:r>
              <a:rPr lang="ja-JP" altLang="ja-JP" kern="100" dirty="0">
                <a:solidFill>
                  <a:srgbClr val="000000"/>
                </a:solidFill>
                <a:latin typeface="+mn-ea"/>
                <a:cs typeface="Arial" panose="020B0604020202020204" pitchFamily="34" charset="0"/>
              </a:rPr>
              <a:t>交代制で、患者のサーベイランスと検体採取を行う。看護師は</a:t>
            </a:r>
            <a:r>
              <a:rPr lang="en-US" altLang="ja-JP" kern="100" dirty="0">
                <a:solidFill>
                  <a:srgbClr val="000000"/>
                </a:solidFill>
                <a:latin typeface="+mn-ea"/>
                <a:cs typeface="Times New Roman" panose="02020603050405020304" pitchFamily="18" charset="0"/>
              </a:rPr>
              <a:t>3</a:t>
            </a:r>
            <a:r>
              <a:rPr lang="ja-JP" altLang="ja-JP" kern="100" dirty="0">
                <a:solidFill>
                  <a:srgbClr val="000000"/>
                </a:solidFill>
                <a:latin typeface="+mn-ea"/>
                <a:cs typeface="Arial" panose="020B0604020202020204" pitchFamily="34" charset="0"/>
              </a:rPr>
              <a:t>交代制で、医師業務を介助</a:t>
            </a:r>
            <a:r>
              <a:rPr lang="ja-JP" altLang="en-US" kern="100" dirty="0">
                <a:solidFill>
                  <a:srgbClr val="000000"/>
                </a:solidFill>
                <a:latin typeface="+mn-ea"/>
                <a:cs typeface="Arial" panose="020B0604020202020204" pitchFamily="34" charset="0"/>
              </a:rPr>
              <a:t>する</a:t>
            </a:r>
            <a:r>
              <a:rPr lang="ja-JP" altLang="ja-JP" kern="100" dirty="0">
                <a:solidFill>
                  <a:srgbClr val="000000"/>
                </a:solidFill>
                <a:latin typeface="+mn-ea"/>
                <a:cs typeface="Arial" panose="020B0604020202020204" pitchFamily="34" charset="0"/>
              </a:rPr>
              <a:t>。</a:t>
            </a:r>
            <a:endParaRPr lang="en-US" altLang="ja-JP" kern="100" dirty="0">
              <a:solidFill>
                <a:srgbClr val="000000"/>
              </a:solidFill>
              <a:latin typeface="+mn-ea"/>
              <a:cs typeface="Arial" panose="020B0604020202020204" pitchFamily="34" charset="0"/>
            </a:endParaRPr>
          </a:p>
          <a:p>
            <a:pPr algn="just">
              <a:lnSpc>
                <a:spcPct val="150000"/>
              </a:lnSpc>
              <a:spcAft>
                <a:spcPts val="0"/>
              </a:spcAft>
            </a:pPr>
            <a:r>
              <a:rPr lang="ja-JP" altLang="en-US" kern="100" dirty="0">
                <a:solidFill>
                  <a:srgbClr val="000000"/>
                </a:solidFill>
                <a:latin typeface="+mn-ea"/>
                <a:cs typeface="Arial" panose="020B0604020202020204" pitchFamily="34" charset="0"/>
              </a:rPr>
              <a:t>　</a:t>
            </a:r>
            <a:r>
              <a:rPr lang="ja-JP" altLang="ja-JP" kern="100" dirty="0">
                <a:solidFill>
                  <a:srgbClr val="000000"/>
                </a:solidFill>
                <a:latin typeface="+mn-ea"/>
                <a:cs typeface="Arial" panose="020B0604020202020204" pitchFamily="34" charset="0"/>
              </a:rPr>
              <a:t>施設内は医療スタッフが働くクリーンゾーンと患者ゾーンに分けられている。医療スタッフは、二重手袋、</a:t>
            </a:r>
            <a:r>
              <a:rPr lang="en-US" altLang="ja-JP" kern="100" dirty="0">
                <a:solidFill>
                  <a:srgbClr val="000000"/>
                </a:solidFill>
                <a:latin typeface="+mn-ea"/>
                <a:cs typeface="Times New Roman" panose="02020603050405020304" pitchFamily="18" charset="0"/>
              </a:rPr>
              <a:t>N95,</a:t>
            </a:r>
            <a:r>
              <a:rPr lang="ja-JP" altLang="ja-JP" kern="100" dirty="0">
                <a:solidFill>
                  <a:srgbClr val="000000"/>
                </a:solidFill>
                <a:latin typeface="+mn-ea"/>
                <a:cs typeface="Arial" panose="020B0604020202020204" pitchFamily="34" charset="0"/>
              </a:rPr>
              <a:t>ゴーグル、フード付きカバーオールなどの</a:t>
            </a:r>
            <a:r>
              <a:rPr lang="en-US" altLang="ja-JP" kern="100" dirty="0">
                <a:solidFill>
                  <a:srgbClr val="000000"/>
                </a:solidFill>
                <a:latin typeface="+mn-ea"/>
                <a:cs typeface="Times New Roman" panose="02020603050405020304" pitchFamily="18" charset="0"/>
              </a:rPr>
              <a:t>PPE</a:t>
            </a:r>
            <a:r>
              <a:rPr lang="ja-JP" altLang="ja-JP" kern="100" dirty="0">
                <a:solidFill>
                  <a:srgbClr val="000000"/>
                </a:solidFill>
                <a:latin typeface="+mn-ea"/>
                <a:cs typeface="Arial" panose="020B0604020202020204" pitchFamily="34" charset="0"/>
              </a:rPr>
              <a:t>を着け、患者ゾーンに入る。患者は</a:t>
            </a:r>
            <a:r>
              <a:rPr lang="ja-JP" altLang="en-US" kern="100" dirty="0">
                <a:solidFill>
                  <a:srgbClr val="000000"/>
                </a:solidFill>
                <a:latin typeface="+mn-ea"/>
                <a:cs typeface="Arial" panose="020B0604020202020204" pitchFamily="34" charset="0"/>
              </a:rPr>
              <a:t>原則個室管理を目指した</a:t>
            </a:r>
            <a:r>
              <a:rPr lang="ja-JP" altLang="ja-JP" kern="100" dirty="0">
                <a:solidFill>
                  <a:srgbClr val="000000"/>
                </a:solidFill>
                <a:latin typeface="+mn-ea"/>
                <a:cs typeface="Arial" panose="020B0604020202020204" pitchFamily="34" charset="0"/>
              </a:rPr>
              <a:t>。患者ゾーンには陰圧のレントゲン室と診察室が設置された。</a:t>
            </a:r>
            <a:endParaRPr lang="ja-JP" altLang="ja-JP" kern="100" dirty="0">
              <a:effectLst/>
              <a:latin typeface="+mn-ea"/>
              <a:cs typeface="Times New Roman" panose="02020603050405020304" pitchFamily="18" charset="0"/>
            </a:endParaRPr>
          </a:p>
        </p:txBody>
      </p:sp>
      <p:sp>
        <p:nvSpPr>
          <p:cNvPr id="3" name="テキスト ボックス 2">
            <a:extLst>
              <a:ext uri="{FF2B5EF4-FFF2-40B4-BE49-F238E27FC236}">
                <a16:creationId xmlns:a16="http://schemas.microsoft.com/office/drawing/2014/main" id="{88AC7C95-48F2-48B7-BBB6-F948B224CB3B}"/>
              </a:ext>
            </a:extLst>
          </p:cNvPr>
          <p:cNvSpPr txBox="1"/>
          <p:nvPr/>
        </p:nvSpPr>
        <p:spPr>
          <a:xfrm>
            <a:off x="8439149" y="15610"/>
            <a:ext cx="647701" cy="369332"/>
          </a:xfrm>
          <a:prstGeom prst="rect">
            <a:avLst/>
          </a:prstGeom>
          <a:solidFill>
            <a:srgbClr val="FFC000"/>
          </a:solidFill>
        </p:spPr>
        <p:txBody>
          <a:bodyPr wrap="square" rtlCol="0">
            <a:spAutoFit/>
          </a:bodyPr>
          <a:lstStyle/>
          <a:p>
            <a:pPr algn="ctr"/>
            <a:r>
              <a:rPr kumimoji="1" lang="en-US" altLang="ja-JP" dirty="0"/>
              <a:t>3/6</a:t>
            </a:r>
            <a:endParaRPr kumimoji="1" lang="ja-JP" altLang="en-US" dirty="0"/>
          </a:p>
        </p:txBody>
      </p:sp>
    </p:spTree>
    <p:extLst>
      <p:ext uri="{BB962C8B-B14F-4D97-AF65-F5344CB8AC3E}">
        <p14:creationId xmlns:p14="http://schemas.microsoft.com/office/powerpoint/2010/main" val="352955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8CB2EE9-6C2E-4883-8688-9C8F24068206}"/>
              </a:ext>
            </a:extLst>
          </p:cNvPr>
          <p:cNvSpPr/>
          <p:nvPr/>
        </p:nvSpPr>
        <p:spPr>
          <a:xfrm>
            <a:off x="542925" y="751344"/>
            <a:ext cx="8334375" cy="5038495"/>
          </a:xfrm>
          <a:prstGeom prst="rect">
            <a:avLst/>
          </a:prstGeom>
        </p:spPr>
        <p:txBody>
          <a:bodyPr wrap="square">
            <a:spAutoFit/>
          </a:bodyPr>
          <a:lstStyle/>
          <a:p>
            <a:pPr>
              <a:lnSpc>
                <a:spcPct val="150000"/>
              </a:lnSpc>
            </a:pPr>
            <a:r>
              <a:rPr lang="ja-JP" altLang="en-US" kern="100" dirty="0">
                <a:solidFill>
                  <a:srgbClr val="000000"/>
                </a:solidFill>
                <a:latin typeface="+mn-ea"/>
                <a:cs typeface="Times New Roman" panose="02020603050405020304" pitchFamily="18" charset="0"/>
              </a:rPr>
              <a:t>　</a:t>
            </a:r>
            <a:r>
              <a:rPr lang="en-US" altLang="ja-JP" kern="100" dirty="0">
                <a:solidFill>
                  <a:srgbClr val="000000"/>
                </a:solidFill>
                <a:latin typeface="+mn-ea"/>
                <a:cs typeface="Times New Roman" panose="02020603050405020304" pitchFamily="18" charset="0"/>
              </a:rPr>
              <a:t>CTC</a:t>
            </a:r>
            <a:r>
              <a:rPr lang="ja-JP" altLang="ja-JP" kern="100" dirty="0">
                <a:solidFill>
                  <a:srgbClr val="000000"/>
                </a:solidFill>
                <a:latin typeface="+mn-ea"/>
                <a:cs typeface="Arial" panose="020B0604020202020204" pitchFamily="34" charset="0"/>
              </a:rPr>
              <a:t>入所患者は韓国</a:t>
            </a:r>
            <a:r>
              <a:rPr lang="en-US" altLang="ja-JP" kern="100" dirty="0">
                <a:solidFill>
                  <a:srgbClr val="000000"/>
                </a:solidFill>
                <a:latin typeface="+mn-ea"/>
                <a:cs typeface="Times New Roman" panose="02020603050405020304" pitchFamily="18" charset="0"/>
              </a:rPr>
              <a:t>CDC</a:t>
            </a:r>
            <a:r>
              <a:rPr lang="ja-JP" altLang="ja-JP" kern="100" dirty="0">
                <a:solidFill>
                  <a:srgbClr val="000000"/>
                </a:solidFill>
                <a:latin typeface="+mn-ea"/>
                <a:cs typeface="Arial" panose="020B0604020202020204" pitchFamily="34" charset="0"/>
              </a:rPr>
              <a:t>のガイドラインに沿って</a:t>
            </a:r>
            <a:r>
              <a:rPr lang="en-US" altLang="ja-JP" kern="100" dirty="0">
                <a:solidFill>
                  <a:srgbClr val="000000"/>
                </a:solidFill>
                <a:latin typeface="+mn-ea"/>
                <a:cs typeface="Times New Roman" panose="02020603050405020304" pitchFamily="18" charset="0"/>
              </a:rPr>
              <a:t>RT-PCR</a:t>
            </a:r>
            <a:r>
              <a:rPr lang="ja-JP" altLang="ja-JP" kern="100" dirty="0">
                <a:solidFill>
                  <a:srgbClr val="000000"/>
                </a:solidFill>
                <a:latin typeface="+mn-ea"/>
                <a:cs typeface="Arial" panose="020B0604020202020204" pitchFamily="34" charset="0"/>
              </a:rPr>
              <a:t>陽性で感染者と確定され</a:t>
            </a:r>
            <a:r>
              <a:rPr lang="ja-JP" altLang="en-US" kern="100" dirty="0">
                <a:solidFill>
                  <a:srgbClr val="000000"/>
                </a:solidFill>
                <a:latin typeface="+mn-ea"/>
                <a:cs typeface="Arial" panose="020B0604020202020204" pitchFamily="34" charset="0"/>
              </a:rPr>
              <a:t>、</a:t>
            </a:r>
            <a:r>
              <a:rPr lang="ja-JP" altLang="ja-JP" kern="100" dirty="0">
                <a:solidFill>
                  <a:srgbClr val="000000"/>
                </a:solidFill>
                <a:latin typeface="+mn-ea"/>
                <a:cs typeface="Arial" panose="020B0604020202020204" pitchFamily="34" charset="0"/>
              </a:rPr>
              <a:t>重い症状のない者とされた。心臓病、腎不全などの基礎疾患のある者、高熱あるいは呼吸困難のある者は病院治療が</a:t>
            </a:r>
            <a:r>
              <a:rPr lang="ja-JP" altLang="en-US" kern="100" dirty="0">
                <a:solidFill>
                  <a:srgbClr val="000000"/>
                </a:solidFill>
                <a:latin typeface="+mn-ea"/>
                <a:cs typeface="Arial" panose="020B0604020202020204" pitchFamily="34" charset="0"/>
              </a:rPr>
              <a:t>必要なため</a:t>
            </a:r>
            <a:r>
              <a:rPr lang="ja-JP" altLang="ja-JP" kern="100" dirty="0">
                <a:solidFill>
                  <a:srgbClr val="000000"/>
                </a:solidFill>
                <a:latin typeface="+mn-ea"/>
                <a:cs typeface="Arial" panose="020B0604020202020204" pitchFamily="34" charset="0"/>
              </a:rPr>
              <a:t>除外され</a:t>
            </a:r>
            <a:r>
              <a:rPr lang="ja-JP" altLang="en-US" kern="100" dirty="0">
                <a:solidFill>
                  <a:srgbClr val="000000"/>
                </a:solidFill>
                <a:latin typeface="+mn-ea"/>
                <a:cs typeface="Arial" panose="020B0604020202020204" pitchFamily="34" charset="0"/>
              </a:rPr>
              <a:t>る</a:t>
            </a:r>
            <a:r>
              <a:rPr lang="ja-JP" altLang="ja-JP" kern="100" dirty="0">
                <a:solidFill>
                  <a:srgbClr val="000000"/>
                </a:solidFill>
                <a:latin typeface="+mn-ea"/>
                <a:cs typeface="Arial" panose="020B0604020202020204" pitchFamily="34" charset="0"/>
              </a:rPr>
              <a:t>。</a:t>
            </a:r>
            <a:endParaRPr lang="en-US" altLang="ja-JP" kern="100" dirty="0">
              <a:solidFill>
                <a:srgbClr val="000000"/>
              </a:solidFill>
              <a:latin typeface="+mn-ea"/>
              <a:cs typeface="Arial" panose="020B0604020202020204" pitchFamily="34" charset="0"/>
            </a:endParaRPr>
          </a:p>
          <a:p>
            <a:pPr>
              <a:lnSpc>
                <a:spcPct val="150000"/>
              </a:lnSpc>
            </a:pPr>
            <a:r>
              <a:rPr lang="ja-JP" altLang="en-US" kern="100" dirty="0">
                <a:solidFill>
                  <a:srgbClr val="000000"/>
                </a:solidFill>
                <a:latin typeface="+mn-ea"/>
                <a:cs typeface="Arial" panose="020B0604020202020204" pitchFamily="34" charset="0"/>
              </a:rPr>
              <a:t>　</a:t>
            </a:r>
            <a:r>
              <a:rPr lang="ja-JP" altLang="ja-JP" kern="100" dirty="0">
                <a:solidFill>
                  <a:srgbClr val="000000"/>
                </a:solidFill>
                <a:latin typeface="+mn-ea"/>
                <a:cs typeface="Arial" panose="020B0604020202020204" pitchFamily="34" charset="0"/>
              </a:rPr>
              <a:t>入所時に医学的チェックを行い、</a:t>
            </a:r>
            <a:r>
              <a:rPr lang="en-US" altLang="ja-JP" kern="100" dirty="0">
                <a:solidFill>
                  <a:srgbClr val="000000"/>
                </a:solidFill>
                <a:latin typeface="+mn-ea"/>
                <a:cs typeface="Times New Roman" panose="02020603050405020304" pitchFamily="18" charset="0"/>
              </a:rPr>
              <a:t>55</a:t>
            </a:r>
            <a:r>
              <a:rPr lang="ja-JP" altLang="ja-JP" kern="100" dirty="0">
                <a:solidFill>
                  <a:srgbClr val="000000"/>
                </a:solidFill>
                <a:latin typeface="+mn-ea"/>
                <a:cs typeface="Arial" panose="020B0604020202020204" pitchFamily="34" charset="0"/>
              </a:rPr>
              <a:t>歳以上の者には肺炎の除外のためレントゲン撮影を行う。</a:t>
            </a:r>
            <a:r>
              <a:rPr lang="ja-JP" altLang="en-US" kern="100" dirty="0">
                <a:solidFill>
                  <a:srgbClr val="000000"/>
                </a:solidFill>
                <a:latin typeface="+mn-ea"/>
                <a:cs typeface="Arial" panose="020B0604020202020204" pitchFamily="34" charset="0"/>
              </a:rPr>
              <a:t>入所者は</a:t>
            </a:r>
            <a:r>
              <a:rPr lang="ja-JP" altLang="ja-JP" kern="100" dirty="0">
                <a:solidFill>
                  <a:srgbClr val="000000"/>
                </a:solidFill>
                <a:latin typeface="+mn-ea"/>
                <a:cs typeface="Arial" panose="020B0604020202020204" pitchFamily="34" charset="0"/>
              </a:rPr>
              <a:t>毎日</a:t>
            </a:r>
            <a:r>
              <a:rPr lang="en-US" altLang="ja-JP" kern="100" dirty="0">
                <a:solidFill>
                  <a:srgbClr val="000000"/>
                </a:solidFill>
                <a:latin typeface="+mn-ea"/>
                <a:cs typeface="Times New Roman" panose="02020603050405020304" pitchFamily="18" charset="0"/>
              </a:rPr>
              <a:t>2</a:t>
            </a:r>
            <a:r>
              <a:rPr lang="ja-JP" altLang="ja-JP" kern="100" dirty="0">
                <a:solidFill>
                  <a:srgbClr val="000000"/>
                </a:solidFill>
                <a:latin typeface="+mn-ea"/>
                <a:cs typeface="Arial" panose="020B0604020202020204" pitchFamily="34" charset="0"/>
              </a:rPr>
              <a:t>回体温測定を行い、結果をモバイルのアプリ</a:t>
            </a:r>
            <a:r>
              <a:rPr lang="en-US" altLang="ja-JP" kern="100" dirty="0">
                <a:solidFill>
                  <a:srgbClr val="333333"/>
                </a:solidFill>
                <a:latin typeface="+mn-ea"/>
                <a:cs typeface="Times New Roman" panose="02020603050405020304" pitchFamily="18" charset="0"/>
              </a:rPr>
              <a:t>(</a:t>
            </a:r>
            <a:r>
              <a:rPr lang="en-US" altLang="ja-JP" kern="100" dirty="0" err="1">
                <a:solidFill>
                  <a:srgbClr val="333333"/>
                </a:solidFill>
                <a:latin typeface="+mn-ea"/>
                <a:cs typeface="Times New Roman" panose="02020603050405020304" pitchFamily="18" charset="0"/>
              </a:rPr>
              <a:t>inPHR</a:t>
            </a:r>
            <a:r>
              <a:rPr lang="en-US" altLang="ja-JP" kern="100" dirty="0">
                <a:solidFill>
                  <a:srgbClr val="333333"/>
                </a:solidFill>
                <a:latin typeface="+mn-ea"/>
                <a:cs typeface="Times New Roman" panose="02020603050405020304" pitchFamily="18" charset="0"/>
              </a:rPr>
              <a:t>®, </a:t>
            </a:r>
            <a:r>
              <a:rPr lang="en-US" altLang="ja-JP" kern="100" dirty="0" err="1">
                <a:solidFill>
                  <a:srgbClr val="333333"/>
                </a:solidFill>
                <a:latin typeface="+mn-ea"/>
                <a:cs typeface="Times New Roman" panose="02020603050405020304" pitchFamily="18" charset="0"/>
              </a:rPr>
              <a:t>SoftNet</a:t>
            </a:r>
            <a:r>
              <a:rPr lang="en-US" altLang="ja-JP" kern="100" dirty="0">
                <a:solidFill>
                  <a:srgbClr val="333333"/>
                </a:solidFill>
                <a:latin typeface="+mn-ea"/>
                <a:cs typeface="Times New Roman" panose="02020603050405020304" pitchFamily="18" charset="0"/>
              </a:rPr>
              <a:t>, Seoul, Korea)</a:t>
            </a:r>
            <a:r>
              <a:rPr lang="ja-JP" altLang="ja-JP" kern="100" dirty="0">
                <a:solidFill>
                  <a:srgbClr val="000000"/>
                </a:solidFill>
                <a:latin typeface="+mn-ea"/>
                <a:cs typeface="Arial" panose="020B0604020202020204" pitchFamily="34" charset="0"/>
              </a:rPr>
              <a:t>で</a:t>
            </a:r>
            <a:r>
              <a:rPr lang="ja-JP" altLang="en-US" kern="100" dirty="0">
                <a:solidFill>
                  <a:srgbClr val="000000"/>
                </a:solidFill>
                <a:latin typeface="+mn-ea"/>
                <a:cs typeface="Arial" panose="020B0604020202020204" pitchFamily="34" charset="0"/>
              </a:rPr>
              <a:t>管理室に</a:t>
            </a:r>
            <a:r>
              <a:rPr lang="ja-JP" altLang="ja-JP" kern="100" dirty="0">
                <a:solidFill>
                  <a:srgbClr val="000000"/>
                </a:solidFill>
                <a:latin typeface="+mn-ea"/>
                <a:cs typeface="Arial" panose="020B0604020202020204" pitchFamily="34" charset="0"/>
              </a:rPr>
              <a:t>送信する。モバイルを使えない場合電話を用い</a:t>
            </a:r>
            <a:r>
              <a:rPr lang="ja-JP" altLang="en-US" kern="100" dirty="0">
                <a:solidFill>
                  <a:srgbClr val="000000"/>
                </a:solidFill>
                <a:latin typeface="+mn-ea"/>
                <a:cs typeface="Arial" panose="020B0604020202020204" pitchFamily="34" charset="0"/>
              </a:rPr>
              <a:t>る</a:t>
            </a:r>
            <a:r>
              <a:rPr lang="ja-JP" altLang="ja-JP" kern="100" dirty="0">
                <a:solidFill>
                  <a:srgbClr val="000000"/>
                </a:solidFill>
                <a:latin typeface="+mn-ea"/>
                <a:cs typeface="Arial" panose="020B0604020202020204" pitchFamily="34" charset="0"/>
              </a:rPr>
              <a:t>。</a:t>
            </a:r>
            <a:endParaRPr lang="en-US" altLang="ja-JP" kern="100" dirty="0">
              <a:solidFill>
                <a:srgbClr val="000000"/>
              </a:solidFill>
              <a:latin typeface="+mn-ea"/>
              <a:cs typeface="Arial" panose="020B0604020202020204" pitchFamily="34" charset="0"/>
            </a:endParaRPr>
          </a:p>
          <a:p>
            <a:pPr>
              <a:lnSpc>
                <a:spcPct val="150000"/>
              </a:lnSpc>
            </a:pPr>
            <a:r>
              <a:rPr lang="ja-JP" altLang="en-US" kern="100" dirty="0">
                <a:solidFill>
                  <a:srgbClr val="000000"/>
                </a:solidFill>
                <a:latin typeface="+mn-ea"/>
                <a:cs typeface="Arial" panose="020B0604020202020204" pitchFamily="34" charset="0"/>
              </a:rPr>
              <a:t>　</a:t>
            </a:r>
            <a:r>
              <a:rPr lang="en-US" altLang="ja-JP" kern="100" dirty="0">
                <a:solidFill>
                  <a:srgbClr val="000000"/>
                </a:solidFill>
                <a:latin typeface="+mn-ea"/>
                <a:cs typeface="Times New Roman" panose="02020603050405020304" pitchFamily="18" charset="0"/>
              </a:rPr>
              <a:t>CTC</a:t>
            </a:r>
            <a:r>
              <a:rPr lang="ja-JP" altLang="ja-JP" kern="100" dirty="0">
                <a:solidFill>
                  <a:srgbClr val="000000"/>
                </a:solidFill>
                <a:latin typeface="+mn-ea"/>
                <a:cs typeface="Arial" panose="020B0604020202020204" pitchFamily="34" charset="0"/>
              </a:rPr>
              <a:t>は病院ではないが、江原国立大学病院の電子カルテシステムを導入して、画像や検査データの閲覧、検討、対症療法薬の処方などを行ったため、あたかも入院している状態と同等の医療ケアを行うことができた。</a:t>
            </a:r>
            <a:endParaRPr lang="en-US" altLang="ja-JP" kern="100" dirty="0">
              <a:solidFill>
                <a:srgbClr val="000000"/>
              </a:solidFill>
              <a:latin typeface="+mn-ea"/>
              <a:cs typeface="Arial" panose="020B0604020202020204" pitchFamily="34" charset="0"/>
            </a:endParaRPr>
          </a:p>
          <a:p>
            <a:pPr>
              <a:lnSpc>
                <a:spcPct val="150000"/>
              </a:lnSpc>
            </a:pPr>
            <a:r>
              <a:rPr lang="ja-JP" altLang="en-US" kern="100" dirty="0">
                <a:solidFill>
                  <a:srgbClr val="000000"/>
                </a:solidFill>
                <a:latin typeface="+mn-ea"/>
                <a:cs typeface="Arial" panose="020B0604020202020204" pitchFamily="34" charset="0"/>
              </a:rPr>
              <a:t>　</a:t>
            </a:r>
            <a:r>
              <a:rPr lang="ja-JP" altLang="ja-JP" kern="100" dirty="0">
                <a:solidFill>
                  <a:srgbClr val="000000"/>
                </a:solidFill>
                <a:latin typeface="+mn-ea"/>
                <a:cs typeface="Arial" panose="020B0604020202020204" pitchFamily="34" charset="0"/>
              </a:rPr>
              <a:t>体温と酸素飽和度のモニターを行い、画像検査で病状悪化が明らかとなれば、病院に転院となる。</a:t>
            </a:r>
            <a:endParaRPr lang="ja-JP" altLang="en-US" dirty="0"/>
          </a:p>
        </p:txBody>
      </p:sp>
      <p:sp>
        <p:nvSpPr>
          <p:cNvPr id="3" name="テキスト ボックス 2">
            <a:extLst>
              <a:ext uri="{FF2B5EF4-FFF2-40B4-BE49-F238E27FC236}">
                <a16:creationId xmlns:a16="http://schemas.microsoft.com/office/drawing/2014/main" id="{17259DB2-4A55-462F-82E1-06B448DCEE08}"/>
              </a:ext>
            </a:extLst>
          </p:cNvPr>
          <p:cNvSpPr txBox="1"/>
          <p:nvPr/>
        </p:nvSpPr>
        <p:spPr>
          <a:xfrm>
            <a:off x="8439149" y="15610"/>
            <a:ext cx="647701" cy="369332"/>
          </a:xfrm>
          <a:prstGeom prst="rect">
            <a:avLst/>
          </a:prstGeom>
          <a:solidFill>
            <a:srgbClr val="FFC000"/>
          </a:solidFill>
        </p:spPr>
        <p:txBody>
          <a:bodyPr wrap="square" rtlCol="0">
            <a:spAutoFit/>
          </a:bodyPr>
          <a:lstStyle/>
          <a:p>
            <a:pPr algn="ctr"/>
            <a:r>
              <a:rPr kumimoji="1" lang="en-US" altLang="ja-JP" dirty="0"/>
              <a:t>4/6</a:t>
            </a:r>
            <a:endParaRPr kumimoji="1" lang="ja-JP" altLang="en-US" dirty="0"/>
          </a:p>
        </p:txBody>
      </p:sp>
    </p:spTree>
    <p:extLst>
      <p:ext uri="{BB962C8B-B14F-4D97-AF65-F5344CB8AC3E}">
        <p14:creationId xmlns:p14="http://schemas.microsoft.com/office/powerpoint/2010/main" val="4076432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AE8D53D-6F63-4E72-BE2D-1CDF90C0EEA7}"/>
              </a:ext>
            </a:extLst>
          </p:cNvPr>
          <p:cNvSpPr/>
          <p:nvPr/>
        </p:nvSpPr>
        <p:spPr>
          <a:xfrm>
            <a:off x="85725" y="0"/>
            <a:ext cx="8905875" cy="6726713"/>
          </a:xfrm>
          <a:prstGeom prst="rect">
            <a:avLst/>
          </a:prstGeom>
        </p:spPr>
        <p:txBody>
          <a:bodyPr wrap="square">
            <a:spAutoFit/>
          </a:bodyPr>
          <a:lstStyle/>
          <a:p>
            <a:pPr algn="just">
              <a:lnSpc>
                <a:spcPct val="150000"/>
              </a:lnSpc>
              <a:spcAft>
                <a:spcPts val="0"/>
              </a:spcAft>
            </a:pP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　入所後、上気道スワブ</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RT-PCR</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が陰性となった場合、</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24</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時間後の再検も陰性であれば退所可とされた。医療スタッフも毎日</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回体温と呼吸器症状の有無を報告する。</a:t>
            </a:r>
          </a:p>
          <a:p>
            <a:pPr algn="just">
              <a:lnSpc>
                <a:spcPct val="150000"/>
              </a:lnSpc>
              <a:spcAft>
                <a:spcPts val="0"/>
              </a:spcAft>
            </a:pP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3</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月</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9</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日に自宅待機中の感染確認者</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309</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名（男性</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40%</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）が入所した。平均年齢</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31</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歳</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(7~77</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才</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12</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名は</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18</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才以下。</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125</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名は個室</a:t>
            </a: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184</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名は相部屋（家族</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32</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名を含む）。感染確認から入所まで平均</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7</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日（</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3-14</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日）。</a:t>
            </a:r>
            <a:endPar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ct val="150000"/>
              </a:lnSpc>
              <a:spcAft>
                <a:spcPts val="0"/>
              </a:spcAft>
            </a:pP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入所時症状</a:t>
            </a: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咳</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50</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名、鼻汁</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49</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名、痰</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39</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名、咽頭痛</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24</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名、胸部不快</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12</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名、無症状</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176</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入所後うつ状態、不安、不眠の訴えが増えたため、モバイルで提携大学病院の精神科医のリモートカウンセリングサービスを提供した。鼻出血や筋肉痛を訴える者もいたが、精神状態の急変、めまい、急な呼吸困難など緊急対応の必要な不調は発生しなかった。</a:t>
            </a:r>
            <a:endPar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ct val="150000"/>
              </a:lnSpc>
              <a:spcAft>
                <a:spcPts val="0"/>
              </a:spcAft>
            </a:pP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入所後</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7</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名が病院に転院した（平均入所から</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3.5</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日）：肺炎</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COPD</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悪化</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名、高熱</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名、自殺念慮</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名、希望で他の病院に転院</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a:t>
            </a:r>
            <a:endPar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ct val="150000"/>
              </a:lnSpc>
              <a:spcAft>
                <a:spcPts val="0"/>
              </a:spcAft>
            </a:pP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すべての入所者に対して、入所から</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3</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4</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日目にウイルステストを行ったが</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101</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名は陰性だった。そのうち</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69</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名は再検</a:t>
            </a: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陰性で</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退所となった。最初の感染確認から退所までの期間は平均</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13</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日（</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8~23</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日）。</a:t>
            </a:r>
            <a:endPar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ct val="150000"/>
              </a:lnSpc>
              <a:spcAft>
                <a:spcPts val="0"/>
              </a:spcAft>
            </a:pP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度目のウイルス検査では</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85</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名が陰性となり、</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38</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名が再検でも陰性だったため退所した（診断から退所まで平均</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18</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日：</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15~23</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日）。</a:t>
            </a:r>
            <a:endPar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ct val="150000"/>
              </a:lnSpc>
              <a:spcAft>
                <a:spcPts val="0"/>
              </a:spcAft>
            </a:pPr>
            <a:r>
              <a:rPr lang="ja-JP" altLang="en-US" sz="1700"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開所から</a:t>
            </a:r>
            <a:r>
              <a:rPr lang="en-US"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ja-JP" sz="1700" kern="100" dirty="0">
                <a:latin typeface="游ゴシック" panose="020B0400000000000000" pitchFamily="50" charset="-128"/>
                <a:ea typeface="游ゴシック" panose="020B0400000000000000" pitchFamily="50" charset="-128"/>
                <a:cs typeface="Times New Roman" panose="02020603050405020304" pitchFamily="18" charset="0"/>
              </a:rPr>
              <a:t>週間で医療スタッフへの感染はみられなかった。</a:t>
            </a:r>
          </a:p>
        </p:txBody>
      </p:sp>
      <p:sp>
        <p:nvSpPr>
          <p:cNvPr id="3" name="テキスト ボックス 2">
            <a:extLst>
              <a:ext uri="{FF2B5EF4-FFF2-40B4-BE49-F238E27FC236}">
                <a16:creationId xmlns:a16="http://schemas.microsoft.com/office/drawing/2014/main" id="{031D5052-9AEF-4933-B512-A2201716F119}"/>
              </a:ext>
            </a:extLst>
          </p:cNvPr>
          <p:cNvSpPr txBox="1"/>
          <p:nvPr/>
        </p:nvSpPr>
        <p:spPr>
          <a:xfrm>
            <a:off x="8496299" y="377560"/>
            <a:ext cx="647701" cy="369332"/>
          </a:xfrm>
          <a:prstGeom prst="rect">
            <a:avLst/>
          </a:prstGeom>
          <a:solidFill>
            <a:srgbClr val="FFC000"/>
          </a:solidFill>
        </p:spPr>
        <p:txBody>
          <a:bodyPr wrap="square" rtlCol="0">
            <a:spAutoFit/>
          </a:bodyPr>
          <a:lstStyle/>
          <a:p>
            <a:pPr algn="ctr"/>
            <a:r>
              <a:rPr kumimoji="1" lang="en-US" altLang="ja-JP" dirty="0"/>
              <a:t>5/6</a:t>
            </a:r>
            <a:endParaRPr kumimoji="1" lang="ja-JP" altLang="en-US" dirty="0"/>
          </a:p>
        </p:txBody>
      </p:sp>
    </p:spTree>
    <p:extLst>
      <p:ext uri="{BB962C8B-B14F-4D97-AF65-F5344CB8AC3E}">
        <p14:creationId xmlns:p14="http://schemas.microsoft.com/office/powerpoint/2010/main" val="3564867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7DD71BB-D385-47B7-956F-73959D236FDC}"/>
              </a:ext>
            </a:extLst>
          </p:cNvPr>
          <p:cNvSpPr/>
          <p:nvPr/>
        </p:nvSpPr>
        <p:spPr>
          <a:xfrm>
            <a:off x="261937" y="439847"/>
            <a:ext cx="8620125" cy="5454955"/>
          </a:xfrm>
          <a:prstGeom prst="rect">
            <a:avLst/>
          </a:prstGeom>
        </p:spPr>
        <p:txBody>
          <a:bodyPr wrap="square">
            <a:spAutoFit/>
          </a:bodyPr>
          <a:lstStyle/>
          <a:p>
            <a:pPr algn="just">
              <a:spcAft>
                <a:spcPts val="0"/>
              </a:spcAft>
            </a:pPr>
            <a:r>
              <a:rPr lang="en-US" altLang="ja-JP" kern="100" dirty="0">
                <a:latin typeface="游ゴシック" panose="020B0400000000000000" pitchFamily="50" charset="-128"/>
                <a:ea typeface="游ゴシック" panose="020B0400000000000000" pitchFamily="50" charset="-128"/>
                <a:cs typeface="Times New Roman" panose="02020603050405020304" pitchFamily="18" charset="0"/>
              </a:rPr>
              <a:t>CTC</a:t>
            </a:r>
            <a:r>
              <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rPr>
              <a:t>の問題点</a:t>
            </a:r>
            <a:endParaRPr lang="en-US" altLang="ja-JP"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marL="342900" lvl="0" indent="-342900" algn="just">
              <a:spcAft>
                <a:spcPts val="0"/>
              </a:spcAft>
              <a:buFont typeface="+mj-ea"/>
              <a:buAutoNum type="circleNumDbPlain"/>
            </a:pPr>
            <a:r>
              <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rPr>
              <a:t>陰圧空調システムがなかったため、クリーンゾーンとそれ以外を自然換気に頼った臨時的方法で区切ったこと。</a:t>
            </a:r>
          </a:p>
          <a:p>
            <a:pPr marL="342900" lvl="0" indent="-342900" algn="just">
              <a:spcAft>
                <a:spcPts val="0"/>
              </a:spcAft>
              <a:buFont typeface="+mj-ea"/>
              <a:buAutoNum type="circleNumDbPlain"/>
            </a:pPr>
            <a:r>
              <a:rPr lang="en-US" altLang="ja-JP" kern="100" dirty="0">
                <a:latin typeface="游ゴシック" panose="020B0400000000000000" pitchFamily="50" charset="-128"/>
                <a:ea typeface="游ゴシック" panose="020B0400000000000000" pitchFamily="50" charset="-128"/>
                <a:cs typeface="Times New Roman" panose="02020603050405020304" pitchFamily="18" charset="0"/>
              </a:rPr>
              <a:t>PPE</a:t>
            </a:r>
            <a:r>
              <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rPr>
              <a:t>が足りなかったため、検体採取ごとに装備を取り替えることが徹底できなかった。事実陰性だった患者の</a:t>
            </a:r>
            <a:r>
              <a:rPr lang="en-US" altLang="ja-JP" kern="100" dirty="0">
                <a:latin typeface="游ゴシック" panose="020B0400000000000000" pitchFamily="50" charset="-128"/>
                <a:ea typeface="游ゴシック" panose="020B0400000000000000" pitchFamily="50" charset="-128"/>
                <a:cs typeface="Times New Roman" panose="02020603050405020304" pitchFamily="18" charset="0"/>
              </a:rPr>
              <a:t>2</a:t>
            </a:r>
            <a:r>
              <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rPr>
              <a:t>度目の検査では陽性になった場合が多く見られた。これは、感染直後のウインド</a:t>
            </a:r>
            <a:r>
              <a:rPr lang="ja-JP" altLang="en-US"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rPr>
              <a:t>ピリオドを反映した可能性もあるが、</a:t>
            </a:r>
            <a:r>
              <a:rPr lang="en-US" altLang="ja-JP" kern="100" dirty="0">
                <a:latin typeface="游ゴシック" panose="020B0400000000000000" pitchFamily="50" charset="-128"/>
                <a:ea typeface="游ゴシック" panose="020B0400000000000000" pitchFamily="50" charset="-128"/>
                <a:cs typeface="Times New Roman" panose="02020603050405020304" pitchFamily="18" charset="0"/>
              </a:rPr>
              <a:t>PPE</a:t>
            </a:r>
            <a:r>
              <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rPr>
              <a:t>不足に</a:t>
            </a:r>
            <a:r>
              <a:rPr lang="ja-JP" altLang="en-US" kern="100" dirty="0">
                <a:latin typeface="游ゴシック" panose="020B0400000000000000" pitchFamily="50" charset="-128"/>
                <a:ea typeface="游ゴシック" panose="020B0400000000000000" pitchFamily="50" charset="-128"/>
                <a:cs typeface="Times New Roman" panose="02020603050405020304" pitchFamily="18" charset="0"/>
              </a:rPr>
              <a:t>よる</a:t>
            </a:r>
            <a:r>
              <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rPr>
              <a:t>交差汚染の可能性もある。</a:t>
            </a:r>
          </a:p>
          <a:p>
            <a:pPr marL="342900" lvl="0" indent="-342900" algn="just">
              <a:spcAft>
                <a:spcPts val="0"/>
              </a:spcAft>
              <a:buFont typeface="+mj-ea"/>
              <a:buAutoNum type="circleNumDbPlain"/>
            </a:pPr>
            <a:r>
              <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rPr>
              <a:t>既存施設に開所したため、すべての入所者を個室管理とできなかった。</a:t>
            </a:r>
          </a:p>
          <a:p>
            <a:pPr marL="342900" lvl="0" indent="-342900" algn="just">
              <a:spcAft>
                <a:spcPts val="0"/>
              </a:spcAft>
              <a:buFont typeface="+mj-ea"/>
              <a:buAutoNum type="circleNumDbPlain"/>
            </a:pPr>
            <a:r>
              <a:rPr lang="en-US" altLang="ja-JP" kern="100" dirty="0">
                <a:latin typeface="游ゴシック" panose="020B0400000000000000" pitchFamily="50" charset="-128"/>
                <a:ea typeface="游ゴシック" panose="020B0400000000000000" pitchFamily="50" charset="-128"/>
                <a:cs typeface="Times New Roman" panose="02020603050405020304" pitchFamily="18" charset="0"/>
              </a:rPr>
              <a:t>CTC</a:t>
            </a:r>
            <a:r>
              <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rPr>
              <a:t>入所適応者の選択クライテリアが大雑把なため、病院管理の必要な患者の拾い上げに難点があった。</a:t>
            </a:r>
            <a:endParaRPr lang="en-US" altLang="ja-JP"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lvl="0" algn="just">
              <a:spcAft>
                <a:spcPts val="0"/>
              </a:spcAft>
            </a:pPr>
            <a:endPar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r>
              <a:rPr lang="en-US" altLang="ja-JP" kern="100" dirty="0">
                <a:latin typeface="游ゴシック" panose="020B0400000000000000" pitchFamily="50" charset="-128"/>
                <a:ea typeface="游ゴシック" panose="020B0400000000000000" pitchFamily="50" charset="-128"/>
                <a:cs typeface="Times New Roman" panose="02020603050405020304" pitchFamily="18" charset="0"/>
              </a:rPr>
              <a:t> </a:t>
            </a:r>
            <a:endParaRPr lang="ja-JP" altLang="ja-JP"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r>
              <a:rPr lang="ja-JP" altLang="en-US" b="1" kern="100" dirty="0">
                <a:latin typeface="游ゴシック" panose="020B0400000000000000" pitchFamily="50" charset="-128"/>
                <a:ea typeface="游ゴシック" panose="020B0400000000000000" pitchFamily="50" charset="-128"/>
                <a:cs typeface="Times New Roman" panose="02020603050405020304" pitchFamily="18" charset="0"/>
              </a:rPr>
              <a:t>結論：</a:t>
            </a:r>
            <a:endParaRPr lang="en-US" altLang="ja-JP"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endParaRPr lang="en-US" altLang="ja-JP" b="1" kern="10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ct val="150000"/>
              </a:lnSpc>
              <a:spcAft>
                <a:spcPts val="0"/>
              </a:spcAft>
            </a:pPr>
            <a:r>
              <a:rPr lang="ja-JP" altLang="ja-JP" b="1" kern="100" dirty="0">
                <a:latin typeface="游ゴシック" panose="020B0400000000000000" pitchFamily="50" charset="-128"/>
                <a:ea typeface="游ゴシック" panose="020B0400000000000000" pitchFamily="50" charset="-128"/>
                <a:cs typeface="Times New Roman" panose="02020603050405020304" pitchFamily="18" charset="0"/>
              </a:rPr>
              <a:t>これらの問題点はありつつも、</a:t>
            </a:r>
            <a:r>
              <a:rPr lang="en-US" altLang="ja-JP" b="1" kern="100" dirty="0">
                <a:latin typeface="游ゴシック" panose="020B0400000000000000" pitchFamily="50" charset="-128"/>
                <a:ea typeface="游ゴシック" panose="020B0400000000000000" pitchFamily="50" charset="-128"/>
                <a:cs typeface="Times New Roman" panose="02020603050405020304" pitchFamily="18" charset="0"/>
              </a:rPr>
              <a:t>COVID-19</a:t>
            </a:r>
            <a:r>
              <a:rPr lang="ja-JP" altLang="ja-JP" b="1" kern="100" dirty="0">
                <a:latin typeface="游ゴシック" panose="020B0400000000000000" pitchFamily="50" charset="-128"/>
                <a:ea typeface="游ゴシック" panose="020B0400000000000000" pitchFamily="50" charset="-128"/>
                <a:cs typeface="Times New Roman" panose="02020603050405020304" pitchFamily="18" charset="0"/>
              </a:rPr>
              <a:t>感染の激増に対して、重症者に必要な医療を提供するうえで、</a:t>
            </a:r>
            <a:r>
              <a:rPr lang="en-US" altLang="ja-JP" b="1" kern="100" dirty="0">
                <a:latin typeface="游ゴシック" panose="020B0400000000000000" pitchFamily="50" charset="-128"/>
                <a:ea typeface="游ゴシック" panose="020B0400000000000000" pitchFamily="50" charset="-128"/>
                <a:cs typeface="Times New Roman" panose="02020603050405020304" pitchFamily="18" charset="0"/>
              </a:rPr>
              <a:t>CTC</a:t>
            </a:r>
            <a:r>
              <a:rPr lang="ja-JP" altLang="ja-JP" b="1" kern="100" dirty="0">
                <a:latin typeface="游ゴシック" panose="020B0400000000000000" pitchFamily="50" charset="-128"/>
                <a:ea typeface="游ゴシック" panose="020B0400000000000000" pitchFamily="50" charset="-128"/>
                <a:cs typeface="Times New Roman" panose="02020603050405020304" pitchFamily="18" charset="0"/>
              </a:rPr>
              <a:t>のような無症状あるいは軽症者の観察ケア施設を整備しておくことは、すべての国と地域にとって極めて有用であると考える。</a:t>
            </a:r>
          </a:p>
        </p:txBody>
      </p:sp>
      <p:sp>
        <p:nvSpPr>
          <p:cNvPr id="3" name="テキスト ボックス 2">
            <a:extLst>
              <a:ext uri="{FF2B5EF4-FFF2-40B4-BE49-F238E27FC236}">
                <a16:creationId xmlns:a16="http://schemas.microsoft.com/office/drawing/2014/main" id="{3EB2AC06-DF16-4A45-B41C-611D9FA6609C}"/>
              </a:ext>
            </a:extLst>
          </p:cNvPr>
          <p:cNvSpPr txBox="1"/>
          <p:nvPr/>
        </p:nvSpPr>
        <p:spPr>
          <a:xfrm>
            <a:off x="8439149" y="15610"/>
            <a:ext cx="647701" cy="369332"/>
          </a:xfrm>
          <a:prstGeom prst="rect">
            <a:avLst/>
          </a:prstGeom>
          <a:solidFill>
            <a:srgbClr val="FFC000"/>
          </a:solidFill>
        </p:spPr>
        <p:txBody>
          <a:bodyPr wrap="square" rtlCol="0">
            <a:spAutoFit/>
          </a:bodyPr>
          <a:lstStyle/>
          <a:p>
            <a:pPr algn="ctr"/>
            <a:r>
              <a:rPr kumimoji="1" lang="en-US" altLang="ja-JP" dirty="0"/>
              <a:t>6/6</a:t>
            </a:r>
            <a:endParaRPr kumimoji="1" lang="ja-JP" altLang="en-US" dirty="0"/>
          </a:p>
        </p:txBody>
      </p:sp>
    </p:spTree>
    <p:extLst>
      <p:ext uri="{BB962C8B-B14F-4D97-AF65-F5344CB8AC3E}">
        <p14:creationId xmlns:p14="http://schemas.microsoft.com/office/powerpoint/2010/main" val="2677433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09084E2-2E15-4CFB-B462-1BBF148734F6}"/>
              </a:ext>
            </a:extLst>
          </p:cNvPr>
          <p:cNvSpPr/>
          <p:nvPr/>
        </p:nvSpPr>
        <p:spPr>
          <a:xfrm>
            <a:off x="481012" y="413088"/>
            <a:ext cx="8181975" cy="6001643"/>
          </a:xfrm>
          <a:prstGeom prst="rect">
            <a:avLst/>
          </a:prstGeom>
        </p:spPr>
        <p:txBody>
          <a:bodyPr wrap="square">
            <a:spAutoFit/>
          </a:bodyPr>
          <a:lstStyle/>
          <a:p>
            <a:pPr algn="ctr">
              <a:spcAft>
                <a:spcPts val="0"/>
              </a:spcAft>
            </a:pPr>
            <a:r>
              <a:rPr lang="ja-JP" altLang="en-US" sz="2000" b="1" kern="100" dirty="0">
                <a:solidFill>
                  <a:srgbClr val="212121"/>
                </a:solidFill>
                <a:latin typeface="+mn-ea"/>
                <a:cs typeface="Times New Roman" panose="02020603050405020304" pitchFamily="18" charset="0"/>
              </a:rPr>
              <a:t>コロナ感染と高血圧：</a:t>
            </a:r>
            <a:endParaRPr lang="en-US" altLang="ja-JP" sz="2000" b="1" kern="100" dirty="0">
              <a:solidFill>
                <a:srgbClr val="212121"/>
              </a:solidFill>
              <a:latin typeface="+mn-ea"/>
              <a:cs typeface="Times New Roman" panose="02020603050405020304" pitchFamily="18" charset="0"/>
            </a:endParaRPr>
          </a:p>
          <a:p>
            <a:pPr algn="ctr">
              <a:spcAft>
                <a:spcPts val="0"/>
              </a:spcAft>
            </a:pPr>
            <a:r>
              <a:rPr lang="ja-JP" altLang="en-US" sz="2000" b="1" kern="100" dirty="0">
                <a:solidFill>
                  <a:srgbClr val="212121"/>
                </a:solidFill>
                <a:latin typeface="+mn-ea"/>
                <a:cs typeface="Times New Roman" panose="02020603050405020304" pitchFamily="18" charset="0"/>
              </a:rPr>
              <a:t>○○サルタン・○○プリルに重症化予防効果ある（かも）</a:t>
            </a:r>
            <a:endParaRPr lang="en-US" altLang="ja-JP" sz="2000" b="1" kern="100" dirty="0">
              <a:solidFill>
                <a:srgbClr val="212121"/>
              </a:solidFill>
              <a:latin typeface="+mn-ea"/>
              <a:cs typeface="Times New Roman" panose="02020603050405020304" pitchFamily="18" charset="0"/>
            </a:endParaRPr>
          </a:p>
          <a:p>
            <a:pPr algn="ctr">
              <a:spcAft>
                <a:spcPts val="0"/>
              </a:spcAft>
            </a:pPr>
            <a:endParaRPr lang="en-US" altLang="ja-JP" sz="2000" b="1" kern="100" dirty="0">
              <a:solidFill>
                <a:srgbClr val="212121"/>
              </a:solidFill>
              <a:latin typeface="+mn-ea"/>
              <a:cs typeface="Times New Roman" panose="02020603050405020304" pitchFamily="18" charset="0"/>
            </a:endParaRPr>
          </a:p>
          <a:p>
            <a:pPr algn="just">
              <a:spcAft>
                <a:spcPts val="0"/>
              </a:spcAft>
            </a:pPr>
            <a:r>
              <a:rPr lang="en-US" altLang="ja-JP" kern="100" dirty="0">
                <a:solidFill>
                  <a:srgbClr val="212121"/>
                </a:solidFill>
                <a:latin typeface="+mn-ea"/>
                <a:cs typeface="Times New Roman" panose="02020603050405020304" pitchFamily="18" charset="0"/>
              </a:rPr>
              <a:t>Meng J</a:t>
            </a:r>
            <a:r>
              <a:rPr lang="ja-JP" altLang="ja-JP" kern="100" dirty="0">
                <a:solidFill>
                  <a:srgbClr val="212121"/>
                </a:solidFill>
                <a:latin typeface="+mn-ea"/>
                <a:cs typeface="Segoe UI" panose="020B0502040204020203" pitchFamily="34" charset="0"/>
              </a:rPr>
              <a:t>（国立感染症研究所　深圳</a:t>
            </a:r>
            <a:r>
              <a:rPr lang="ja-JP" altLang="ja-JP" sz="1600" kern="100" dirty="0">
                <a:solidFill>
                  <a:srgbClr val="000000"/>
                </a:solidFill>
                <a:latin typeface="+mn-ea"/>
                <a:cs typeface="Arial" panose="020B0604020202020204" pitchFamily="34" charset="0"/>
              </a:rPr>
              <a:t>南方科技大学</a:t>
            </a:r>
            <a:r>
              <a:rPr lang="ja-JP" altLang="ja-JP" kern="100" dirty="0">
                <a:solidFill>
                  <a:srgbClr val="212121"/>
                </a:solidFill>
                <a:latin typeface="+mn-ea"/>
                <a:cs typeface="Segoe UI" panose="020B0502040204020203" pitchFamily="34" charset="0"/>
              </a:rPr>
              <a:t>第三人民病院）</a:t>
            </a:r>
            <a:r>
              <a:rPr lang="en-US" altLang="ja-JP" kern="100" dirty="0">
                <a:solidFill>
                  <a:srgbClr val="212121"/>
                </a:solidFill>
                <a:latin typeface="+mn-ea"/>
                <a:cs typeface="Times New Roman" panose="02020603050405020304" pitchFamily="18" charset="0"/>
              </a:rPr>
              <a:t>, Xiao G, Zhang J, et al. Renin-angiotensin system inhibitors improve the clinical outcomes of COVID-19 patients with hypertension. </a:t>
            </a:r>
            <a:r>
              <a:rPr lang="en-US" altLang="ja-JP" i="1" kern="100" dirty="0" err="1">
                <a:solidFill>
                  <a:srgbClr val="212121"/>
                </a:solidFill>
                <a:latin typeface="+mn-ea"/>
                <a:cs typeface="Times New Roman" panose="02020603050405020304" pitchFamily="18" charset="0"/>
              </a:rPr>
              <a:t>Emerg</a:t>
            </a:r>
            <a:r>
              <a:rPr lang="en-US" altLang="ja-JP" i="1" kern="100" dirty="0">
                <a:solidFill>
                  <a:srgbClr val="212121"/>
                </a:solidFill>
                <a:latin typeface="+mn-ea"/>
                <a:cs typeface="Times New Roman" panose="02020603050405020304" pitchFamily="18" charset="0"/>
              </a:rPr>
              <a:t> Microbes Infect</a:t>
            </a:r>
            <a:r>
              <a:rPr lang="en-US" altLang="ja-JP" kern="100" dirty="0">
                <a:solidFill>
                  <a:srgbClr val="212121"/>
                </a:solidFill>
                <a:latin typeface="+mn-ea"/>
                <a:cs typeface="Times New Roman" panose="02020603050405020304" pitchFamily="18" charset="0"/>
              </a:rPr>
              <a:t>. 2020;9(1):757–760. </a:t>
            </a:r>
          </a:p>
          <a:p>
            <a:pPr algn="just">
              <a:spcAft>
                <a:spcPts val="0"/>
              </a:spcAft>
            </a:pPr>
            <a:endParaRPr lang="en-US" altLang="ja-JP" kern="100" dirty="0">
              <a:solidFill>
                <a:srgbClr val="212121"/>
              </a:solidFill>
              <a:latin typeface="+mn-ea"/>
              <a:cs typeface="Times New Roman" panose="02020603050405020304" pitchFamily="18" charset="0"/>
            </a:endParaRPr>
          </a:p>
          <a:p>
            <a:r>
              <a:rPr lang="en-US" altLang="ja-JP" dirty="0">
                <a:latin typeface="+mn-ea"/>
              </a:rPr>
              <a:t>COVID-19</a:t>
            </a:r>
            <a:r>
              <a:rPr lang="ja-JP" altLang="ja-JP" dirty="0">
                <a:latin typeface="+mn-ea"/>
              </a:rPr>
              <a:t>感染患者では、レニン・アンジオテンシン系（</a:t>
            </a:r>
            <a:r>
              <a:rPr lang="en-US" altLang="ja-JP" dirty="0">
                <a:latin typeface="+mn-ea"/>
              </a:rPr>
              <a:t>RAS</a:t>
            </a:r>
            <a:r>
              <a:rPr lang="ja-JP" altLang="ja-JP" dirty="0">
                <a:latin typeface="+mn-ea"/>
              </a:rPr>
              <a:t>）の機能障害が観察されている。しかし、</a:t>
            </a:r>
            <a:r>
              <a:rPr lang="en-US" altLang="ja-JP" dirty="0">
                <a:latin typeface="+mn-ea"/>
              </a:rPr>
              <a:t>ACEI</a:t>
            </a:r>
            <a:r>
              <a:rPr lang="ja-JP" altLang="ja-JP" dirty="0">
                <a:latin typeface="+mn-ea"/>
              </a:rPr>
              <a:t>や</a:t>
            </a:r>
            <a:r>
              <a:rPr lang="en-US" altLang="ja-JP" dirty="0">
                <a:latin typeface="+mn-ea"/>
              </a:rPr>
              <a:t>ARB</a:t>
            </a:r>
            <a:r>
              <a:rPr lang="ja-JP" altLang="ja-JP" dirty="0">
                <a:latin typeface="+mn-ea"/>
              </a:rPr>
              <a:t>ｓといった</a:t>
            </a:r>
            <a:r>
              <a:rPr lang="en-US" altLang="ja-JP" dirty="0">
                <a:latin typeface="+mn-ea"/>
              </a:rPr>
              <a:t>RAS</a:t>
            </a:r>
            <a:r>
              <a:rPr lang="ja-JP" altLang="ja-JP" dirty="0">
                <a:latin typeface="+mn-ea"/>
              </a:rPr>
              <a:t>阻害薬</a:t>
            </a:r>
            <a:r>
              <a:rPr lang="ja-JP" altLang="en-US" dirty="0">
                <a:latin typeface="+mn-ea"/>
              </a:rPr>
              <a:t>（</a:t>
            </a:r>
            <a:r>
              <a:rPr lang="ja-JP" altLang="en-US" b="1" kern="100" dirty="0">
                <a:solidFill>
                  <a:srgbClr val="212121"/>
                </a:solidFill>
                <a:latin typeface="+mn-ea"/>
                <a:cs typeface="Times New Roman" panose="02020603050405020304" pitchFamily="18" charset="0"/>
              </a:rPr>
              <a:t> ○○サルタン・○○プリル</a:t>
            </a:r>
            <a:r>
              <a:rPr lang="ja-JP" altLang="en-US" dirty="0">
                <a:latin typeface="+mn-ea"/>
              </a:rPr>
              <a:t>）</a:t>
            </a:r>
            <a:r>
              <a:rPr lang="ja-JP" altLang="ja-JP" dirty="0">
                <a:latin typeface="+mn-ea"/>
              </a:rPr>
              <a:t>が、</a:t>
            </a:r>
            <a:r>
              <a:rPr lang="en-US" altLang="ja-JP" dirty="0">
                <a:latin typeface="+mn-ea"/>
              </a:rPr>
              <a:t>COVID-19</a:t>
            </a:r>
            <a:r>
              <a:rPr lang="ja-JP" altLang="ja-JP" dirty="0">
                <a:latin typeface="+mn-ea"/>
              </a:rPr>
              <a:t>感染の予後にどのように影響するかはわかっていない。</a:t>
            </a:r>
            <a:r>
              <a:rPr lang="en-US" altLang="ja-JP" dirty="0">
                <a:latin typeface="+mn-ea"/>
              </a:rPr>
              <a:t>471</a:t>
            </a:r>
            <a:r>
              <a:rPr lang="ja-JP" altLang="ja-JP" dirty="0">
                <a:latin typeface="+mn-ea"/>
              </a:rPr>
              <a:t>名の</a:t>
            </a:r>
            <a:r>
              <a:rPr lang="en-US" altLang="ja-JP" dirty="0">
                <a:latin typeface="+mn-ea"/>
              </a:rPr>
              <a:t>COVID-19</a:t>
            </a:r>
            <a:r>
              <a:rPr lang="ja-JP" altLang="ja-JP" dirty="0">
                <a:latin typeface="+mn-ea"/>
              </a:rPr>
              <a:t>感染患者のうち、高血圧症</a:t>
            </a:r>
            <a:r>
              <a:rPr lang="ja-JP" altLang="en-US" dirty="0">
                <a:latin typeface="+mn-ea"/>
              </a:rPr>
              <a:t>のために</a:t>
            </a:r>
            <a:r>
              <a:rPr lang="en-US" altLang="ja-JP" dirty="0">
                <a:latin typeface="+mn-ea"/>
              </a:rPr>
              <a:t>ACEI</a:t>
            </a:r>
            <a:r>
              <a:rPr lang="ja-JP" altLang="ja-JP" dirty="0">
                <a:latin typeface="+mn-ea"/>
              </a:rPr>
              <a:t>あるいは</a:t>
            </a:r>
            <a:r>
              <a:rPr lang="en-US" altLang="ja-JP" dirty="0">
                <a:latin typeface="+mn-ea"/>
              </a:rPr>
              <a:t>ARB</a:t>
            </a:r>
            <a:r>
              <a:rPr lang="ja-JP" altLang="ja-JP" dirty="0">
                <a:latin typeface="+mn-ea"/>
              </a:rPr>
              <a:t>ｓ投与中の</a:t>
            </a:r>
            <a:r>
              <a:rPr lang="en-US" altLang="ja-JP" dirty="0">
                <a:latin typeface="+mn-ea"/>
              </a:rPr>
              <a:t>17</a:t>
            </a:r>
            <a:r>
              <a:rPr lang="ja-JP" altLang="ja-JP" dirty="0">
                <a:latin typeface="+mn-ea"/>
              </a:rPr>
              <a:t>名とそれ以外の降圧剤投与中の</a:t>
            </a:r>
            <a:r>
              <a:rPr lang="en-US" altLang="ja-JP" dirty="0">
                <a:latin typeface="+mn-ea"/>
              </a:rPr>
              <a:t>25</a:t>
            </a:r>
            <a:r>
              <a:rPr lang="ja-JP" altLang="ja-JP" dirty="0">
                <a:latin typeface="+mn-ea"/>
              </a:rPr>
              <a:t>名について重症度と免疫学的指標について検討を行った。その結果、</a:t>
            </a:r>
            <a:r>
              <a:rPr lang="en-US" altLang="ja-JP" dirty="0">
                <a:latin typeface="+mn-ea"/>
              </a:rPr>
              <a:t>ACEI</a:t>
            </a:r>
            <a:r>
              <a:rPr lang="ja-JP" altLang="ja-JP" dirty="0">
                <a:latin typeface="+mn-ea"/>
              </a:rPr>
              <a:t>あるいは</a:t>
            </a:r>
            <a:r>
              <a:rPr lang="en-US" altLang="ja-JP" dirty="0">
                <a:latin typeface="+mn-ea"/>
              </a:rPr>
              <a:t>ARB</a:t>
            </a:r>
            <a:r>
              <a:rPr lang="ja-JP" altLang="ja-JP" dirty="0">
                <a:latin typeface="+mn-ea"/>
              </a:rPr>
              <a:t>ｓ投与群はそれ以外の降圧剤投与群よりも、重症例が少なく、末梢血</a:t>
            </a:r>
            <a:r>
              <a:rPr lang="en-US" altLang="ja-JP" dirty="0">
                <a:latin typeface="+mn-ea"/>
              </a:rPr>
              <a:t>IL-6</a:t>
            </a:r>
            <a:r>
              <a:rPr lang="ja-JP" altLang="ja-JP" dirty="0">
                <a:latin typeface="+mn-ea"/>
              </a:rPr>
              <a:t>レベルが低く（注：</a:t>
            </a:r>
            <a:r>
              <a:rPr lang="en-US" altLang="ja-JP" dirty="0">
                <a:latin typeface="+mn-ea"/>
              </a:rPr>
              <a:t>IL6</a:t>
            </a:r>
            <a:r>
              <a:rPr lang="ja-JP" altLang="ja-JP" dirty="0">
                <a:latin typeface="+mn-ea"/>
              </a:rPr>
              <a:t>が増えると炎症が悪化する）、</a:t>
            </a:r>
            <a:r>
              <a:rPr lang="en-US" altLang="ja-JP" dirty="0">
                <a:latin typeface="+mn-ea"/>
              </a:rPr>
              <a:t>CD3T</a:t>
            </a:r>
            <a:r>
              <a:rPr lang="ja-JP" altLang="ja-JP" dirty="0">
                <a:latin typeface="+mn-ea"/>
              </a:rPr>
              <a:t>細胞および</a:t>
            </a:r>
            <a:r>
              <a:rPr lang="en-US" altLang="ja-JP" dirty="0">
                <a:latin typeface="+mn-ea"/>
              </a:rPr>
              <a:t>CD8 T</a:t>
            </a:r>
            <a:r>
              <a:rPr lang="ja-JP" altLang="ja-JP" dirty="0">
                <a:latin typeface="+mn-ea"/>
              </a:rPr>
              <a:t>細胞数が増加（注：</a:t>
            </a:r>
            <a:r>
              <a:rPr lang="en-US" altLang="ja-JP" dirty="0">
                <a:latin typeface="+mn-ea"/>
              </a:rPr>
              <a:t>T</a:t>
            </a:r>
            <a:r>
              <a:rPr lang="ja-JP" altLang="ja-JP" dirty="0">
                <a:latin typeface="+mn-ea"/>
              </a:rPr>
              <a:t>細胞が減ると敗血症になりやすい）していた。また、最大ウイルス濃度も低かった。</a:t>
            </a:r>
            <a:r>
              <a:rPr lang="en-US" altLang="ja-JP" dirty="0">
                <a:latin typeface="+mn-ea"/>
              </a:rPr>
              <a:t>ACEI</a:t>
            </a:r>
            <a:r>
              <a:rPr lang="ja-JP" altLang="ja-JP" dirty="0">
                <a:latin typeface="+mn-ea"/>
              </a:rPr>
              <a:t>あるいは</a:t>
            </a:r>
            <a:r>
              <a:rPr lang="en-US" altLang="ja-JP" dirty="0">
                <a:latin typeface="+mn-ea"/>
              </a:rPr>
              <a:t>ARB</a:t>
            </a:r>
            <a:r>
              <a:rPr lang="ja-JP" altLang="ja-JP" dirty="0">
                <a:latin typeface="+mn-ea"/>
              </a:rPr>
              <a:t>ｓ投与は</a:t>
            </a:r>
            <a:r>
              <a:rPr lang="en-US" altLang="ja-JP" dirty="0">
                <a:latin typeface="+mn-ea"/>
              </a:rPr>
              <a:t>COVID-19</a:t>
            </a:r>
            <a:r>
              <a:rPr lang="ja-JP" altLang="ja-JP" dirty="0">
                <a:latin typeface="+mn-ea"/>
              </a:rPr>
              <a:t>感染高血圧患者の予後を改善する可能性があることが示された。</a:t>
            </a:r>
            <a:endParaRPr lang="en-US" altLang="ja-JP" dirty="0">
              <a:latin typeface="+mn-ea"/>
            </a:endParaRPr>
          </a:p>
          <a:p>
            <a:r>
              <a:rPr lang="ja-JP" altLang="en-US" dirty="0">
                <a:latin typeface="+mn-ea"/>
              </a:rPr>
              <a:t>（</a:t>
            </a:r>
            <a:r>
              <a:rPr lang="en-US" altLang="ja-JP" dirty="0">
                <a:latin typeface="+mn-ea"/>
              </a:rPr>
              <a:t>※</a:t>
            </a:r>
            <a:r>
              <a:rPr lang="ja-JP" altLang="en-US" dirty="0">
                <a:latin typeface="+mn-ea"/>
              </a:rPr>
              <a:t>松崎注：論文中の最大ウイルス量に関するグラフが本文の記述と合わない。後日訂正が出るかも）</a:t>
            </a:r>
            <a:endParaRPr lang="ja-JP" altLang="ja-JP" dirty="0">
              <a:latin typeface="+mn-ea"/>
            </a:endParaRPr>
          </a:p>
        </p:txBody>
      </p:sp>
      <p:sp>
        <p:nvSpPr>
          <p:cNvPr id="3" name="テキスト ボックス 2">
            <a:extLst>
              <a:ext uri="{FF2B5EF4-FFF2-40B4-BE49-F238E27FC236}">
                <a16:creationId xmlns:a16="http://schemas.microsoft.com/office/drawing/2014/main" id="{630BBEC1-A6EA-442F-A916-280527EBE65C}"/>
              </a:ext>
            </a:extLst>
          </p:cNvPr>
          <p:cNvSpPr txBox="1"/>
          <p:nvPr/>
        </p:nvSpPr>
        <p:spPr>
          <a:xfrm>
            <a:off x="8439149" y="15610"/>
            <a:ext cx="647701" cy="369332"/>
          </a:xfrm>
          <a:prstGeom prst="rect">
            <a:avLst/>
          </a:prstGeom>
          <a:solidFill>
            <a:srgbClr val="FFFF00"/>
          </a:solidFill>
        </p:spPr>
        <p:txBody>
          <a:bodyPr wrap="square" rtlCol="0">
            <a:spAutoFit/>
          </a:bodyPr>
          <a:lstStyle/>
          <a:p>
            <a:pPr algn="ctr"/>
            <a:r>
              <a:rPr kumimoji="1" lang="en-US" altLang="ja-JP" dirty="0"/>
              <a:t>1/3</a:t>
            </a:r>
            <a:endParaRPr kumimoji="1" lang="ja-JP" altLang="en-US" dirty="0"/>
          </a:p>
        </p:txBody>
      </p:sp>
    </p:spTree>
    <p:extLst>
      <p:ext uri="{BB962C8B-B14F-4D97-AF65-F5344CB8AC3E}">
        <p14:creationId xmlns:p14="http://schemas.microsoft.com/office/powerpoint/2010/main" val="508209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Figure">
            <a:extLst>
              <a:ext uri="{FF2B5EF4-FFF2-40B4-BE49-F238E27FC236}">
                <a16:creationId xmlns:a16="http://schemas.microsoft.com/office/drawing/2014/main" id="{4B0B310C-861C-4422-A95E-4A8BC16B94C6}"/>
              </a:ext>
            </a:extLst>
          </p:cNvPr>
          <p:cNvPicPr/>
          <p:nvPr/>
        </p:nvPicPr>
        <p:blipFill rotWithShape="1">
          <a:blip r:embed="rId2">
            <a:extLst>
              <a:ext uri="{28A0092B-C50C-407E-A947-70E740481C1C}">
                <a14:useLocalDpi xmlns:a14="http://schemas.microsoft.com/office/drawing/2010/main" val="0"/>
              </a:ext>
            </a:extLst>
          </a:blip>
          <a:srcRect t="11540" r="50000" b="57022"/>
          <a:stretch/>
        </p:blipFill>
        <p:spPr bwMode="auto">
          <a:xfrm>
            <a:off x="1458595" y="1966452"/>
            <a:ext cx="6732905" cy="3538997"/>
          </a:xfrm>
          <a:prstGeom prst="rect">
            <a:avLst/>
          </a:prstGeom>
          <a:noFill/>
          <a:ln>
            <a:noFill/>
          </a:ln>
        </p:spPr>
      </p:pic>
      <p:sp>
        <p:nvSpPr>
          <p:cNvPr id="3" name="テキスト ボックス 2">
            <a:extLst>
              <a:ext uri="{FF2B5EF4-FFF2-40B4-BE49-F238E27FC236}">
                <a16:creationId xmlns:a16="http://schemas.microsoft.com/office/drawing/2014/main" id="{CA10282B-1598-4622-B070-3099835AE198}"/>
              </a:ext>
            </a:extLst>
          </p:cNvPr>
          <p:cNvSpPr txBox="1"/>
          <p:nvPr/>
        </p:nvSpPr>
        <p:spPr>
          <a:xfrm>
            <a:off x="6896100" y="2257425"/>
            <a:ext cx="1285875" cy="1015663"/>
          </a:xfrm>
          <a:prstGeom prst="rect">
            <a:avLst/>
          </a:prstGeom>
          <a:solidFill>
            <a:schemeClr val="bg1"/>
          </a:solidFill>
        </p:spPr>
        <p:txBody>
          <a:bodyPr wrap="square" rtlCol="0">
            <a:spAutoFit/>
          </a:bodyPr>
          <a:lstStyle/>
          <a:p>
            <a:r>
              <a:rPr kumimoji="1" lang="ja-JP" altLang="en-US" sz="2000" b="1" dirty="0"/>
              <a:t>中等症</a:t>
            </a:r>
            <a:endParaRPr kumimoji="1" lang="en-US" altLang="ja-JP" sz="2000" b="1" dirty="0"/>
          </a:p>
          <a:p>
            <a:r>
              <a:rPr kumimoji="1" lang="ja-JP" altLang="en-US" sz="2000" b="1" dirty="0"/>
              <a:t>重症</a:t>
            </a:r>
            <a:endParaRPr kumimoji="1" lang="en-US" altLang="ja-JP" sz="2000" b="1" dirty="0"/>
          </a:p>
          <a:p>
            <a:r>
              <a:rPr kumimoji="1" lang="ja-JP" altLang="en-US" sz="2000" b="1" dirty="0"/>
              <a:t>死亡</a:t>
            </a:r>
          </a:p>
        </p:txBody>
      </p:sp>
      <p:sp>
        <p:nvSpPr>
          <p:cNvPr id="4" name="テキスト ボックス 3">
            <a:extLst>
              <a:ext uri="{FF2B5EF4-FFF2-40B4-BE49-F238E27FC236}">
                <a16:creationId xmlns:a16="http://schemas.microsoft.com/office/drawing/2014/main" id="{88298CAE-5A8C-4E16-A344-9CE2CD2FE405}"/>
              </a:ext>
            </a:extLst>
          </p:cNvPr>
          <p:cNvSpPr txBox="1"/>
          <p:nvPr/>
        </p:nvSpPr>
        <p:spPr>
          <a:xfrm>
            <a:off x="1771650" y="4612153"/>
            <a:ext cx="2009775" cy="830997"/>
          </a:xfrm>
          <a:prstGeom prst="rect">
            <a:avLst/>
          </a:prstGeom>
          <a:solidFill>
            <a:schemeClr val="bg1"/>
          </a:solidFill>
        </p:spPr>
        <p:txBody>
          <a:bodyPr wrap="square" rtlCol="0">
            <a:spAutoFit/>
          </a:bodyPr>
          <a:lstStyle/>
          <a:p>
            <a:r>
              <a:rPr kumimoji="1" lang="en-US" altLang="ja-JP" sz="2400" dirty="0"/>
              <a:t>ACE</a:t>
            </a:r>
            <a:r>
              <a:rPr kumimoji="1" lang="ja-JP" altLang="en-US" sz="2400" dirty="0"/>
              <a:t>阻害薬・</a:t>
            </a:r>
            <a:r>
              <a:rPr kumimoji="1" lang="en-US" altLang="ja-JP" sz="2400" dirty="0"/>
              <a:t>ARB</a:t>
            </a:r>
            <a:r>
              <a:rPr kumimoji="1" lang="ja-JP" altLang="en-US" sz="2400" dirty="0"/>
              <a:t>非投与群</a:t>
            </a:r>
          </a:p>
        </p:txBody>
      </p:sp>
      <p:sp>
        <p:nvSpPr>
          <p:cNvPr id="5" name="テキスト ボックス 4">
            <a:extLst>
              <a:ext uri="{FF2B5EF4-FFF2-40B4-BE49-F238E27FC236}">
                <a16:creationId xmlns:a16="http://schemas.microsoft.com/office/drawing/2014/main" id="{EABB48C8-DE3D-4589-BD30-EC6464779A38}"/>
              </a:ext>
            </a:extLst>
          </p:cNvPr>
          <p:cNvSpPr txBox="1"/>
          <p:nvPr/>
        </p:nvSpPr>
        <p:spPr>
          <a:xfrm>
            <a:off x="4295775" y="4640728"/>
            <a:ext cx="2009775" cy="830997"/>
          </a:xfrm>
          <a:prstGeom prst="rect">
            <a:avLst/>
          </a:prstGeom>
          <a:solidFill>
            <a:schemeClr val="bg1"/>
          </a:solidFill>
        </p:spPr>
        <p:txBody>
          <a:bodyPr wrap="square" rtlCol="0">
            <a:spAutoFit/>
          </a:bodyPr>
          <a:lstStyle/>
          <a:p>
            <a:r>
              <a:rPr kumimoji="1" lang="en-US" altLang="ja-JP" sz="2400" dirty="0"/>
              <a:t>ACE</a:t>
            </a:r>
            <a:r>
              <a:rPr kumimoji="1" lang="ja-JP" altLang="en-US" sz="2400" dirty="0"/>
              <a:t>阻害薬</a:t>
            </a:r>
            <a:r>
              <a:rPr kumimoji="1" lang="en-US" altLang="ja-JP" sz="2400" dirty="0"/>
              <a:t>or</a:t>
            </a:r>
          </a:p>
          <a:p>
            <a:r>
              <a:rPr kumimoji="1" lang="en-US" altLang="ja-JP" sz="2400" dirty="0"/>
              <a:t>ARB</a:t>
            </a:r>
            <a:r>
              <a:rPr kumimoji="1" lang="ja-JP" altLang="en-US" sz="2400" dirty="0"/>
              <a:t>投与群</a:t>
            </a:r>
          </a:p>
        </p:txBody>
      </p:sp>
      <p:sp>
        <p:nvSpPr>
          <p:cNvPr id="7" name="テキスト ボックス 6">
            <a:extLst>
              <a:ext uri="{FF2B5EF4-FFF2-40B4-BE49-F238E27FC236}">
                <a16:creationId xmlns:a16="http://schemas.microsoft.com/office/drawing/2014/main" id="{D114D339-B15C-4042-B652-96832A7F9554}"/>
              </a:ext>
            </a:extLst>
          </p:cNvPr>
          <p:cNvSpPr txBox="1"/>
          <p:nvPr/>
        </p:nvSpPr>
        <p:spPr>
          <a:xfrm>
            <a:off x="363793" y="609600"/>
            <a:ext cx="8573729" cy="830997"/>
          </a:xfrm>
          <a:prstGeom prst="rect">
            <a:avLst/>
          </a:prstGeom>
          <a:noFill/>
        </p:spPr>
        <p:txBody>
          <a:bodyPr wrap="square" rtlCol="0">
            <a:spAutoFit/>
          </a:bodyPr>
          <a:lstStyle/>
          <a:p>
            <a:r>
              <a:rPr kumimoji="1" lang="ja-JP" altLang="en-US" sz="2400" dirty="0"/>
              <a:t>○○プリル・○○サルタン系降圧薬を服用群はそれ以外の降圧薬服用群よりも重症、死亡が少ない傾向があった</a:t>
            </a:r>
          </a:p>
        </p:txBody>
      </p:sp>
      <p:sp>
        <p:nvSpPr>
          <p:cNvPr id="8" name="テキスト ボックス 7">
            <a:extLst>
              <a:ext uri="{FF2B5EF4-FFF2-40B4-BE49-F238E27FC236}">
                <a16:creationId xmlns:a16="http://schemas.microsoft.com/office/drawing/2014/main" id="{3013B7A5-E5A7-431E-9378-A85809B4FB5A}"/>
              </a:ext>
            </a:extLst>
          </p:cNvPr>
          <p:cNvSpPr txBox="1"/>
          <p:nvPr/>
        </p:nvSpPr>
        <p:spPr>
          <a:xfrm>
            <a:off x="8439149" y="15610"/>
            <a:ext cx="647701" cy="369332"/>
          </a:xfrm>
          <a:prstGeom prst="rect">
            <a:avLst/>
          </a:prstGeom>
          <a:solidFill>
            <a:srgbClr val="FFFF00"/>
          </a:solidFill>
        </p:spPr>
        <p:txBody>
          <a:bodyPr wrap="square" rtlCol="0">
            <a:spAutoFit/>
          </a:bodyPr>
          <a:lstStyle/>
          <a:p>
            <a:pPr algn="ctr"/>
            <a:r>
              <a:rPr kumimoji="1" lang="en-US" altLang="ja-JP" dirty="0"/>
              <a:t>2/3</a:t>
            </a:r>
            <a:endParaRPr kumimoji="1" lang="ja-JP" altLang="en-US" dirty="0"/>
          </a:p>
        </p:txBody>
      </p:sp>
    </p:spTree>
    <p:extLst>
      <p:ext uri="{BB962C8B-B14F-4D97-AF65-F5344CB8AC3E}">
        <p14:creationId xmlns:p14="http://schemas.microsoft.com/office/powerpoint/2010/main" val="24854374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3688</TotalTime>
  <Words>1668</Words>
  <Application>Microsoft Office PowerPoint</Application>
  <PresentationFormat>画面に合わせる (4:3)</PresentationFormat>
  <Paragraphs>83</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&amp;quot</vt:lpstr>
      <vt:lpstr>游ゴシック</vt:lpstr>
      <vt:lpstr>游明朝</vt:lpstr>
      <vt:lpstr>Arial</vt:lpstr>
      <vt:lpstr>Calibri</vt:lpstr>
      <vt:lpstr>Calibri Light</vt:lpstr>
      <vt:lpstr>Segoe UI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松崎 道幸</dc:creator>
  <cp:lastModifiedBy>松崎 道幸</cp:lastModifiedBy>
  <cp:revision>269</cp:revision>
  <dcterms:created xsi:type="dcterms:W3CDTF">2020-03-22T04:32:31Z</dcterms:created>
  <dcterms:modified xsi:type="dcterms:W3CDTF">2020-04-04T10:38:04Z</dcterms:modified>
</cp:coreProperties>
</file>